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 id="260" r:id="rId6"/>
    <p:sldId id="261" r:id="rId7"/>
    <p:sldId id="262" r:id="rId8"/>
    <p:sldId id="263" r:id="rId9"/>
    <p:sldId id="268" r:id="rId10"/>
    <p:sldId id="264" r:id="rId11"/>
    <p:sldId id="265" r:id="rId12"/>
    <p:sldId id="266" r:id="rId13"/>
    <p:sldId id="267" r:id="rId14"/>
    <p:sldId id="269" r:id="rId15"/>
    <p:sldId id="271" r:id="rId16"/>
    <p:sldId id="272" r:id="rId17"/>
    <p:sldId id="273" r:id="rId18"/>
    <p:sldId id="274" r:id="rId19"/>
    <p:sldId id="275" r:id="rId20"/>
    <p:sldId id="276" r:id="rId21"/>
    <p:sldId id="278" r:id="rId22"/>
    <p:sldId id="279" r:id="rId23"/>
    <p:sldId id="280" r:id="rId24"/>
    <p:sldId id="281" r:id="rId25"/>
    <p:sldId id="282" r:id="rId26"/>
    <p:sldId id="287" r:id="rId27"/>
    <p:sldId id="288" r:id="rId28"/>
    <p:sldId id="284" r:id="rId29"/>
    <p:sldId id="285" r:id="rId30"/>
    <p:sldId id="286" r:id="rId31"/>
    <p:sldId id="270"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4628" autoAdjust="0"/>
  </p:normalViewPr>
  <p:slideViewPr>
    <p:cSldViewPr snapToGrid="0">
      <p:cViewPr varScale="1">
        <p:scale>
          <a:sx n="87" d="100"/>
          <a:sy n="87" d="100"/>
        </p:scale>
        <p:origin x="696"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876345-7ACE-474F-B648-5C6F1A12793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x-none"/>
        </a:p>
      </dgm:t>
    </dgm:pt>
    <dgm:pt modelId="{654B7826-1AA2-4C4A-B038-F9A920D28E36}">
      <dgm:prSet phldrT="[Text]" custT="1">
        <dgm:style>
          <a:lnRef idx="1">
            <a:schemeClr val="accent2"/>
          </a:lnRef>
          <a:fillRef idx="2">
            <a:schemeClr val="accent2"/>
          </a:fillRef>
          <a:effectRef idx="1">
            <a:schemeClr val="accent2"/>
          </a:effectRef>
          <a:fontRef idx="minor">
            <a:schemeClr val="dk1"/>
          </a:fontRef>
        </dgm:style>
      </dgm:prSet>
      <dgm:spPr>
        <a:ln/>
      </dgm:spPr>
      <dgm:t>
        <a:bodyPr/>
        <a:lstStyle/>
        <a:p>
          <a:r>
            <a:rPr lang="x-none" sz="2800" dirty="0" smtClean="0"/>
            <a:t>Predmet prodaje</a:t>
          </a:r>
          <a:endParaRPr lang="x-none" sz="2800" dirty="0"/>
        </a:p>
      </dgm:t>
    </dgm:pt>
    <dgm:pt modelId="{34017CBA-E59B-465C-BE6D-0BB860DFEBE4}" type="parTrans" cxnId="{D2D9E77F-A2E8-442D-94A8-E4B451430F1B}">
      <dgm:prSet/>
      <dgm:spPr/>
      <dgm:t>
        <a:bodyPr/>
        <a:lstStyle/>
        <a:p>
          <a:endParaRPr lang="x-none"/>
        </a:p>
      </dgm:t>
    </dgm:pt>
    <dgm:pt modelId="{1470394B-97B9-4A1E-A173-141709F55A8E}" type="sibTrans" cxnId="{D2D9E77F-A2E8-442D-94A8-E4B451430F1B}">
      <dgm:prSet/>
      <dgm:spPr/>
      <dgm:t>
        <a:bodyPr/>
        <a:lstStyle/>
        <a:p>
          <a:endParaRPr lang="x-none"/>
        </a:p>
      </dgm:t>
    </dgm:pt>
    <dgm:pt modelId="{7D923400-8D35-4492-B757-18898C47CCB9}">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x-none" sz="2400" dirty="0" smtClean="0"/>
            <a:t>Bez opterećenja</a:t>
          </a:r>
          <a:endParaRPr lang="x-none" sz="2400" dirty="0"/>
        </a:p>
      </dgm:t>
    </dgm:pt>
    <dgm:pt modelId="{246F5706-D61B-4271-AB0C-383E43BE08BA}" type="parTrans" cxnId="{7E9D28B8-743E-4B6B-AE5A-2056AEB518B0}">
      <dgm:prSet/>
      <dgm:spPr/>
      <dgm:t>
        <a:bodyPr/>
        <a:lstStyle/>
        <a:p>
          <a:endParaRPr lang="x-none"/>
        </a:p>
      </dgm:t>
    </dgm:pt>
    <dgm:pt modelId="{98422EA2-0180-44C2-8ADC-083B66745B5A}" type="sibTrans" cxnId="{7E9D28B8-743E-4B6B-AE5A-2056AEB518B0}">
      <dgm:prSet/>
      <dgm:spPr/>
      <dgm:t>
        <a:bodyPr/>
        <a:lstStyle/>
        <a:p>
          <a:endParaRPr lang="x-none"/>
        </a:p>
      </dgm:t>
    </dgm:pt>
    <dgm:pt modelId="{2CD084E9-B0FB-4620-8501-6E049D664023}">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x-none" sz="1800" dirty="0" smtClean="0"/>
            <a:t>Sredstva ostvarena prodajom ulaze u stečajnu masu</a:t>
          </a:r>
          <a:endParaRPr lang="x-none" sz="1800" dirty="0"/>
        </a:p>
      </dgm:t>
    </dgm:pt>
    <dgm:pt modelId="{A2A8401D-9164-419B-AE98-9D604331E38C}" type="parTrans" cxnId="{61F39C5B-67D1-4EF6-9D9B-F6E3222B2C84}">
      <dgm:prSet/>
      <dgm:spPr/>
      <dgm:t>
        <a:bodyPr/>
        <a:lstStyle/>
        <a:p>
          <a:endParaRPr lang="x-none"/>
        </a:p>
      </dgm:t>
    </dgm:pt>
    <dgm:pt modelId="{CA54492A-E6FE-47E1-9E7E-BF95F3BEB79C}" type="sibTrans" cxnId="{61F39C5B-67D1-4EF6-9D9B-F6E3222B2C84}">
      <dgm:prSet/>
      <dgm:spPr/>
      <dgm:t>
        <a:bodyPr/>
        <a:lstStyle/>
        <a:p>
          <a:endParaRPr lang="x-none"/>
        </a:p>
      </dgm:t>
    </dgm:pt>
    <dgm:pt modelId="{4E890078-CCDD-47BA-A484-4556560EECBF}">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x-none" sz="1800" dirty="0" smtClean="0"/>
            <a:t>Sredstva ostvarena prodajom služe prvenstveno za namirenje razlučnih poverilaca</a:t>
          </a:r>
          <a:endParaRPr lang="x-none" sz="1800" dirty="0"/>
        </a:p>
      </dgm:t>
    </dgm:pt>
    <dgm:pt modelId="{53D891C4-E10C-4448-B36D-6F17A51D9424}" type="parTrans" cxnId="{2DF5C183-00A2-4565-A94B-E12D92175D8C}">
      <dgm:prSet/>
      <dgm:spPr/>
      <dgm:t>
        <a:bodyPr/>
        <a:lstStyle/>
        <a:p>
          <a:endParaRPr lang="x-none"/>
        </a:p>
      </dgm:t>
    </dgm:pt>
    <dgm:pt modelId="{68C8ED7A-C76C-465F-897E-13FAE203784A}" type="sibTrans" cxnId="{2DF5C183-00A2-4565-A94B-E12D92175D8C}">
      <dgm:prSet/>
      <dgm:spPr/>
      <dgm:t>
        <a:bodyPr/>
        <a:lstStyle/>
        <a:p>
          <a:endParaRPr lang="x-none"/>
        </a:p>
      </dgm:t>
    </dgm:pt>
    <dgm:pt modelId="{E9304C45-B679-4E7E-A949-5A5CF1A02DA6}">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x-none" sz="2400" dirty="0" smtClean="0"/>
            <a:t>Utvrđeno razlučno pravo</a:t>
          </a:r>
          <a:endParaRPr lang="x-none" sz="2400" dirty="0"/>
        </a:p>
      </dgm:t>
    </dgm:pt>
    <dgm:pt modelId="{86A300BA-2CF1-4838-9D75-D3C525CB5024}" type="sibTrans" cxnId="{E3D163A9-6C04-40A4-BB8C-1C09B0B122EC}">
      <dgm:prSet/>
      <dgm:spPr/>
      <dgm:t>
        <a:bodyPr/>
        <a:lstStyle/>
        <a:p>
          <a:endParaRPr lang="x-none"/>
        </a:p>
      </dgm:t>
    </dgm:pt>
    <dgm:pt modelId="{F41C9FF8-0FDC-49FC-A0AC-F53B4C6EC68C}" type="parTrans" cxnId="{E3D163A9-6C04-40A4-BB8C-1C09B0B122EC}">
      <dgm:prSet/>
      <dgm:spPr/>
      <dgm:t>
        <a:bodyPr/>
        <a:lstStyle/>
        <a:p>
          <a:endParaRPr lang="x-none"/>
        </a:p>
      </dgm:t>
    </dgm:pt>
    <dgm:pt modelId="{E6D4EC63-C5B6-4296-8E20-B6051EC4DA20}" type="pres">
      <dgm:prSet presAssocID="{30876345-7ACE-474F-B648-5C6F1A127930}" presName="diagram" presStyleCnt="0">
        <dgm:presLayoutVars>
          <dgm:chPref val="1"/>
          <dgm:dir/>
          <dgm:animOne val="branch"/>
          <dgm:animLvl val="lvl"/>
          <dgm:resizeHandles val="exact"/>
        </dgm:presLayoutVars>
      </dgm:prSet>
      <dgm:spPr/>
      <dgm:t>
        <a:bodyPr/>
        <a:lstStyle/>
        <a:p>
          <a:endParaRPr lang="x-none"/>
        </a:p>
      </dgm:t>
    </dgm:pt>
    <dgm:pt modelId="{196DEC07-82BF-4215-9542-49F5A5A53467}" type="pres">
      <dgm:prSet presAssocID="{654B7826-1AA2-4C4A-B038-F9A920D28E36}" presName="root1" presStyleCnt="0"/>
      <dgm:spPr/>
    </dgm:pt>
    <dgm:pt modelId="{18A4FA4A-C2C1-457E-B4A7-64E2691B930D}" type="pres">
      <dgm:prSet presAssocID="{654B7826-1AA2-4C4A-B038-F9A920D28E36}" presName="LevelOneTextNode" presStyleLbl="node0" presStyleIdx="0" presStyleCnt="1">
        <dgm:presLayoutVars>
          <dgm:chPref val="3"/>
        </dgm:presLayoutVars>
      </dgm:prSet>
      <dgm:spPr/>
      <dgm:t>
        <a:bodyPr/>
        <a:lstStyle/>
        <a:p>
          <a:endParaRPr lang="x-none"/>
        </a:p>
      </dgm:t>
    </dgm:pt>
    <dgm:pt modelId="{B7D84852-434C-4DD0-96A5-73F649B1875D}" type="pres">
      <dgm:prSet presAssocID="{654B7826-1AA2-4C4A-B038-F9A920D28E36}" presName="level2hierChild" presStyleCnt="0"/>
      <dgm:spPr/>
    </dgm:pt>
    <dgm:pt modelId="{57C4F9FE-A5E4-4E16-BB68-DE67BF64BABF}" type="pres">
      <dgm:prSet presAssocID="{246F5706-D61B-4271-AB0C-383E43BE08BA}" presName="conn2-1" presStyleLbl="parChTrans1D2" presStyleIdx="0" presStyleCnt="2"/>
      <dgm:spPr/>
      <dgm:t>
        <a:bodyPr/>
        <a:lstStyle/>
        <a:p>
          <a:endParaRPr lang="x-none"/>
        </a:p>
      </dgm:t>
    </dgm:pt>
    <dgm:pt modelId="{4200811F-FFA2-48CC-9CA9-6D49F71D4A5C}" type="pres">
      <dgm:prSet presAssocID="{246F5706-D61B-4271-AB0C-383E43BE08BA}" presName="connTx" presStyleLbl="parChTrans1D2" presStyleIdx="0" presStyleCnt="2"/>
      <dgm:spPr/>
      <dgm:t>
        <a:bodyPr/>
        <a:lstStyle/>
        <a:p>
          <a:endParaRPr lang="x-none"/>
        </a:p>
      </dgm:t>
    </dgm:pt>
    <dgm:pt modelId="{FE6E212E-C466-4C0B-B339-88329D287132}" type="pres">
      <dgm:prSet presAssocID="{7D923400-8D35-4492-B757-18898C47CCB9}" presName="root2" presStyleCnt="0"/>
      <dgm:spPr/>
    </dgm:pt>
    <dgm:pt modelId="{ED64BA1B-838A-418E-A09C-B1577440BB69}" type="pres">
      <dgm:prSet presAssocID="{7D923400-8D35-4492-B757-18898C47CCB9}" presName="LevelTwoTextNode" presStyleLbl="node2" presStyleIdx="0" presStyleCnt="2">
        <dgm:presLayoutVars>
          <dgm:chPref val="3"/>
        </dgm:presLayoutVars>
      </dgm:prSet>
      <dgm:spPr/>
      <dgm:t>
        <a:bodyPr/>
        <a:lstStyle/>
        <a:p>
          <a:endParaRPr lang="x-none"/>
        </a:p>
      </dgm:t>
    </dgm:pt>
    <dgm:pt modelId="{FE65A3F3-99EF-4374-92B2-AAF5B9DA824A}" type="pres">
      <dgm:prSet presAssocID="{7D923400-8D35-4492-B757-18898C47CCB9}" presName="level3hierChild" presStyleCnt="0"/>
      <dgm:spPr/>
    </dgm:pt>
    <dgm:pt modelId="{FA9ECCDB-9E29-4CFB-9674-4EEC9A9EB3B5}" type="pres">
      <dgm:prSet presAssocID="{A2A8401D-9164-419B-AE98-9D604331E38C}" presName="conn2-1" presStyleLbl="parChTrans1D3" presStyleIdx="0" presStyleCnt="2"/>
      <dgm:spPr/>
      <dgm:t>
        <a:bodyPr/>
        <a:lstStyle/>
        <a:p>
          <a:endParaRPr lang="x-none"/>
        </a:p>
      </dgm:t>
    </dgm:pt>
    <dgm:pt modelId="{B24237F3-CF18-4537-AC17-297AB2F134EE}" type="pres">
      <dgm:prSet presAssocID="{A2A8401D-9164-419B-AE98-9D604331E38C}" presName="connTx" presStyleLbl="parChTrans1D3" presStyleIdx="0" presStyleCnt="2"/>
      <dgm:spPr/>
      <dgm:t>
        <a:bodyPr/>
        <a:lstStyle/>
        <a:p>
          <a:endParaRPr lang="x-none"/>
        </a:p>
      </dgm:t>
    </dgm:pt>
    <dgm:pt modelId="{0D658C12-09FB-4853-A70D-08963F2CF253}" type="pres">
      <dgm:prSet presAssocID="{2CD084E9-B0FB-4620-8501-6E049D664023}" presName="root2" presStyleCnt="0"/>
      <dgm:spPr/>
    </dgm:pt>
    <dgm:pt modelId="{428B7B74-FBC6-4143-9FD3-6E66C7CBFD2E}" type="pres">
      <dgm:prSet presAssocID="{2CD084E9-B0FB-4620-8501-6E049D664023}" presName="LevelTwoTextNode" presStyleLbl="node3" presStyleIdx="0" presStyleCnt="2" custScaleX="136022" custLinFactNeighborX="-14762">
        <dgm:presLayoutVars>
          <dgm:chPref val="3"/>
        </dgm:presLayoutVars>
      </dgm:prSet>
      <dgm:spPr/>
      <dgm:t>
        <a:bodyPr/>
        <a:lstStyle/>
        <a:p>
          <a:endParaRPr lang="x-none"/>
        </a:p>
      </dgm:t>
    </dgm:pt>
    <dgm:pt modelId="{96054533-B867-48B8-B37B-31C19896201A}" type="pres">
      <dgm:prSet presAssocID="{2CD084E9-B0FB-4620-8501-6E049D664023}" presName="level3hierChild" presStyleCnt="0"/>
      <dgm:spPr/>
    </dgm:pt>
    <dgm:pt modelId="{376BF119-6F94-4C99-8E71-13705E0FD22A}" type="pres">
      <dgm:prSet presAssocID="{F41C9FF8-0FDC-49FC-A0AC-F53B4C6EC68C}" presName="conn2-1" presStyleLbl="parChTrans1D2" presStyleIdx="1" presStyleCnt="2"/>
      <dgm:spPr/>
      <dgm:t>
        <a:bodyPr/>
        <a:lstStyle/>
        <a:p>
          <a:endParaRPr lang="x-none"/>
        </a:p>
      </dgm:t>
    </dgm:pt>
    <dgm:pt modelId="{CA04043C-8D38-4F04-8D15-2CF5A35C3929}" type="pres">
      <dgm:prSet presAssocID="{F41C9FF8-0FDC-49FC-A0AC-F53B4C6EC68C}" presName="connTx" presStyleLbl="parChTrans1D2" presStyleIdx="1" presStyleCnt="2"/>
      <dgm:spPr/>
      <dgm:t>
        <a:bodyPr/>
        <a:lstStyle/>
        <a:p>
          <a:endParaRPr lang="x-none"/>
        </a:p>
      </dgm:t>
    </dgm:pt>
    <dgm:pt modelId="{0CE6E424-17EB-4C93-90FA-8FB09A320231}" type="pres">
      <dgm:prSet presAssocID="{E9304C45-B679-4E7E-A949-5A5CF1A02DA6}" presName="root2" presStyleCnt="0"/>
      <dgm:spPr/>
    </dgm:pt>
    <dgm:pt modelId="{6C31728D-D6EA-46B5-9149-8DC1FE998069}" type="pres">
      <dgm:prSet presAssocID="{E9304C45-B679-4E7E-A949-5A5CF1A02DA6}" presName="LevelTwoTextNode" presStyleLbl="node2" presStyleIdx="1" presStyleCnt="2">
        <dgm:presLayoutVars>
          <dgm:chPref val="3"/>
        </dgm:presLayoutVars>
      </dgm:prSet>
      <dgm:spPr/>
      <dgm:t>
        <a:bodyPr/>
        <a:lstStyle/>
        <a:p>
          <a:endParaRPr lang="x-none"/>
        </a:p>
      </dgm:t>
    </dgm:pt>
    <dgm:pt modelId="{7D87C28D-6412-47B9-A1C5-12579C9EE1E0}" type="pres">
      <dgm:prSet presAssocID="{E9304C45-B679-4E7E-A949-5A5CF1A02DA6}" presName="level3hierChild" presStyleCnt="0"/>
      <dgm:spPr/>
    </dgm:pt>
    <dgm:pt modelId="{83B68DCF-5912-4977-B612-2AD5F5D3B068}" type="pres">
      <dgm:prSet presAssocID="{53D891C4-E10C-4448-B36D-6F17A51D9424}" presName="conn2-1" presStyleLbl="parChTrans1D3" presStyleIdx="1" presStyleCnt="2"/>
      <dgm:spPr/>
      <dgm:t>
        <a:bodyPr/>
        <a:lstStyle/>
        <a:p>
          <a:endParaRPr lang="x-none"/>
        </a:p>
      </dgm:t>
    </dgm:pt>
    <dgm:pt modelId="{727FC546-13FE-4215-A662-034FED535BC5}" type="pres">
      <dgm:prSet presAssocID="{53D891C4-E10C-4448-B36D-6F17A51D9424}" presName="connTx" presStyleLbl="parChTrans1D3" presStyleIdx="1" presStyleCnt="2"/>
      <dgm:spPr/>
      <dgm:t>
        <a:bodyPr/>
        <a:lstStyle/>
        <a:p>
          <a:endParaRPr lang="x-none"/>
        </a:p>
      </dgm:t>
    </dgm:pt>
    <dgm:pt modelId="{F02EA944-8B97-481C-9192-47A6521177CE}" type="pres">
      <dgm:prSet presAssocID="{4E890078-CCDD-47BA-A484-4556560EECBF}" presName="root2" presStyleCnt="0"/>
      <dgm:spPr/>
    </dgm:pt>
    <dgm:pt modelId="{13B5DCD4-276B-4B74-B8A4-77AF5406D694}" type="pres">
      <dgm:prSet presAssocID="{4E890078-CCDD-47BA-A484-4556560EECBF}" presName="LevelTwoTextNode" presStyleLbl="node3" presStyleIdx="1" presStyleCnt="2" custScaleX="136184" custLinFactNeighborX="-13334" custLinFactNeighborY="88">
        <dgm:presLayoutVars>
          <dgm:chPref val="3"/>
        </dgm:presLayoutVars>
      </dgm:prSet>
      <dgm:spPr/>
      <dgm:t>
        <a:bodyPr/>
        <a:lstStyle/>
        <a:p>
          <a:endParaRPr lang="x-none"/>
        </a:p>
      </dgm:t>
    </dgm:pt>
    <dgm:pt modelId="{3F642034-517D-450B-B3A4-07D32E13E50C}" type="pres">
      <dgm:prSet presAssocID="{4E890078-CCDD-47BA-A484-4556560EECBF}" presName="level3hierChild" presStyleCnt="0"/>
      <dgm:spPr/>
    </dgm:pt>
  </dgm:ptLst>
  <dgm:cxnLst>
    <dgm:cxn modelId="{D768AF8E-9C80-4231-A957-05A1842BA0E5}" type="presOf" srcId="{4E890078-CCDD-47BA-A484-4556560EECBF}" destId="{13B5DCD4-276B-4B74-B8A4-77AF5406D694}" srcOrd="0" destOrd="0" presId="urn:microsoft.com/office/officeart/2005/8/layout/hierarchy2"/>
    <dgm:cxn modelId="{7E9D28B8-743E-4B6B-AE5A-2056AEB518B0}" srcId="{654B7826-1AA2-4C4A-B038-F9A920D28E36}" destId="{7D923400-8D35-4492-B757-18898C47CCB9}" srcOrd="0" destOrd="0" parTransId="{246F5706-D61B-4271-AB0C-383E43BE08BA}" sibTransId="{98422EA2-0180-44C2-8ADC-083B66745B5A}"/>
    <dgm:cxn modelId="{BA06EFB0-97E4-4CEA-B8EC-99AC4EF24857}" type="presOf" srcId="{654B7826-1AA2-4C4A-B038-F9A920D28E36}" destId="{18A4FA4A-C2C1-457E-B4A7-64E2691B930D}" srcOrd="0" destOrd="0" presId="urn:microsoft.com/office/officeart/2005/8/layout/hierarchy2"/>
    <dgm:cxn modelId="{2F4E911C-F40D-4A13-9A5F-AFD1B204CD99}" type="presOf" srcId="{53D891C4-E10C-4448-B36D-6F17A51D9424}" destId="{83B68DCF-5912-4977-B612-2AD5F5D3B068}" srcOrd="0" destOrd="0" presId="urn:microsoft.com/office/officeart/2005/8/layout/hierarchy2"/>
    <dgm:cxn modelId="{A8A9FC14-7CFC-44F1-9ED0-004CC603D2D8}" type="presOf" srcId="{E9304C45-B679-4E7E-A949-5A5CF1A02DA6}" destId="{6C31728D-D6EA-46B5-9149-8DC1FE998069}" srcOrd="0" destOrd="0" presId="urn:microsoft.com/office/officeart/2005/8/layout/hierarchy2"/>
    <dgm:cxn modelId="{13584D55-82E6-460C-B978-FDA1A5974BE9}" type="presOf" srcId="{2CD084E9-B0FB-4620-8501-6E049D664023}" destId="{428B7B74-FBC6-4143-9FD3-6E66C7CBFD2E}" srcOrd="0" destOrd="0" presId="urn:microsoft.com/office/officeart/2005/8/layout/hierarchy2"/>
    <dgm:cxn modelId="{5E4D9884-1D53-4E44-B8F9-027EA9AAE96E}" type="presOf" srcId="{F41C9FF8-0FDC-49FC-A0AC-F53B4C6EC68C}" destId="{376BF119-6F94-4C99-8E71-13705E0FD22A}" srcOrd="0" destOrd="0" presId="urn:microsoft.com/office/officeart/2005/8/layout/hierarchy2"/>
    <dgm:cxn modelId="{D2D9E77F-A2E8-442D-94A8-E4B451430F1B}" srcId="{30876345-7ACE-474F-B648-5C6F1A127930}" destId="{654B7826-1AA2-4C4A-B038-F9A920D28E36}" srcOrd="0" destOrd="0" parTransId="{34017CBA-E59B-465C-BE6D-0BB860DFEBE4}" sibTransId="{1470394B-97B9-4A1E-A173-141709F55A8E}"/>
    <dgm:cxn modelId="{C8DF9C29-95E5-4841-9118-2D447C158890}" type="presOf" srcId="{30876345-7ACE-474F-B648-5C6F1A127930}" destId="{E6D4EC63-C5B6-4296-8E20-B6051EC4DA20}" srcOrd="0" destOrd="0" presId="urn:microsoft.com/office/officeart/2005/8/layout/hierarchy2"/>
    <dgm:cxn modelId="{07F6B29A-D419-4962-86F0-559293F01143}" type="presOf" srcId="{A2A8401D-9164-419B-AE98-9D604331E38C}" destId="{B24237F3-CF18-4537-AC17-297AB2F134EE}" srcOrd="1" destOrd="0" presId="urn:microsoft.com/office/officeart/2005/8/layout/hierarchy2"/>
    <dgm:cxn modelId="{2DF5C183-00A2-4565-A94B-E12D92175D8C}" srcId="{E9304C45-B679-4E7E-A949-5A5CF1A02DA6}" destId="{4E890078-CCDD-47BA-A484-4556560EECBF}" srcOrd="0" destOrd="0" parTransId="{53D891C4-E10C-4448-B36D-6F17A51D9424}" sibTransId="{68C8ED7A-C76C-465F-897E-13FAE203784A}"/>
    <dgm:cxn modelId="{0517C77F-CB50-4761-9F47-8F6364F180AF}" type="presOf" srcId="{A2A8401D-9164-419B-AE98-9D604331E38C}" destId="{FA9ECCDB-9E29-4CFB-9674-4EEC9A9EB3B5}" srcOrd="0" destOrd="0" presId="urn:microsoft.com/office/officeart/2005/8/layout/hierarchy2"/>
    <dgm:cxn modelId="{AA30A8A4-FD99-47E6-BC61-623DEB16FAEE}" type="presOf" srcId="{53D891C4-E10C-4448-B36D-6F17A51D9424}" destId="{727FC546-13FE-4215-A662-034FED535BC5}" srcOrd="1" destOrd="0" presId="urn:microsoft.com/office/officeart/2005/8/layout/hierarchy2"/>
    <dgm:cxn modelId="{F8934168-F894-47A4-A299-51D2B3AE71DA}" type="presOf" srcId="{F41C9FF8-0FDC-49FC-A0AC-F53B4C6EC68C}" destId="{CA04043C-8D38-4F04-8D15-2CF5A35C3929}" srcOrd="1" destOrd="0" presId="urn:microsoft.com/office/officeart/2005/8/layout/hierarchy2"/>
    <dgm:cxn modelId="{E3D163A9-6C04-40A4-BB8C-1C09B0B122EC}" srcId="{654B7826-1AA2-4C4A-B038-F9A920D28E36}" destId="{E9304C45-B679-4E7E-A949-5A5CF1A02DA6}" srcOrd="1" destOrd="0" parTransId="{F41C9FF8-0FDC-49FC-A0AC-F53B4C6EC68C}" sibTransId="{86A300BA-2CF1-4838-9D75-D3C525CB5024}"/>
    <dgm:cxn modelId="{F69F9B2A-40E6-478F-9C6F-47AC95C092EB}" type="presOf" srcId="{246F5706-D61B-4271-AB0C-383E43BE08BA}" destId="{4200811F-FFA2-48CC-9CA9-6D49F71D4A5C}" srcOrd="1" destOrd="0" presId="urn:microsoft.com/office/officeart/2005/8/layout/hierarchy2"/>
    <dgm:cxn modelId="{61F39C5B-67D1-4EF6-9D9B-F6E3222B2C84}" srcId="{7D923400-8D35-4492-B757-18898C47CCB9}" destId="{2CD084E9-B0FB-4620-8501-6E049D664023}" srcOrd="0" destOrd="0" parTransId="{A2A8401D-9164-419B-AE98-9D604331E38C}" sibTransId="{CA54492A-E6FE-47E1-9E7E-BF95F3BEB79C}"/>
    <dgm:cxn modelId="{4D2CEF55-6327-4DC2-A734-3F715E5EC3F1}" type="presOf" srcId="{7D923400-8D35-4492-B757-18898C47CCB9}" destId="{ED64BA1B-838A-418E-A09C-B1577440BB69}" srcOrd="0" destOrd="0" presId="urn:microsoft.com/office/officeart/2005/8/layout/hierarchy2"/>
    <dgm:cxn modelId="{4E4F24F8-E7F4-437E-93E9-7A3B31F2D772}" type="presOf" srcId="{246F5706-D61B-4271-AB0C-383E43BE08BA}" destId="{57C4F9FE-A5E4-4E16-BB68-DE67BF64BABF}" srcOrd="0" destOrd="0" presId="urn:microsoft.com/office/officeart/2005/8/layout/hierarchy2"/>
    <dgm:cxn modelId="{AA59CF5C-3F7E-4F1F-97D6-AADCA15ED8C5}" type="presParOf" srcId="{E6D4EC63-C5B6-4296-8E20-B6051EC4DA20}" destId="{196DEC07-82BF-4215-9542-49F5A5A53467}" srcOrd="0" destOrd="0" presId="urn:microsoft.com/office/officeart/2005/8/layout/hierarchy2"/>
    <dgm:cxn modelId="{09FBE7B2-4903-4A55-8943-9E272D00EFCF}" type="presParOf" srcId="{196DEC07-82BF-4215-9542-49F5A5A53467}" destId="{18A4FA4A-C2C1-457E-B4A7-64E2691B930D}" srcOrd="0" destOrd="0" presId="urn:microsoft.com/office/officeart/2005/8/layout/hierarchy2"/>
    <dgm:cxn modelId="{149B0808-F6AC-4700-B2BA-9EB486D4A164}" type="presParOf" srcId="{196DEC07-82BF-4215-9542-49F5A5A53467}" destId="{B7D84852-434C-4DD0-96A5-73F649B1875D}" srcOrd="1" destOrd="0" presId="urn:microsoft.com/office/officeart/2005/8/layout/hierarchy2"/>
    <dgm:cxn modelId="{83AD131D-ABA9-4BD0-B221-496A9B471FFB}" type="presParOf" srcId="{B7D84852-434C-4DD0-96A5-73F649B1875D}" destId="{57C4F9FE-A5E4-4E16-BB68-DE67BF64BABF}" srcOrd="0" destOrd="0" presId="urn:microsoft.com/office/officeart/2005/8/layout/hierarchy2"/>
    <dgm:cxn modelId="{9703AD3F-932C-4169-8738-2A086620AE95}" type="presParOf" srcId="{57C4F9FE-A5E4-4E16-BB68-DE67BF64BABF}" destId="{4200811F-FFA2-48CC-9CA9-6D49F71D4A5C}" srcOrd="0" destOrd="0" presId="urn:microsoft.com/office/officeart/2005/8/layout/hierarchy2"/>
    <dgm:cxn modelId="{0D8DD7E8-3029-4803-BF77-005D5E9C1589}" type="presParOf" srcId="{B7D84852-434C-4DD0-96A5-73F649B1875D}" destId="{FE6E212E-C466-4C0B-B339-88329D287132}" srcOrd="1" destOrd="0" presId="urn:microsoft.com/office/officeart/2005/8/layout/hierarchy2"/>
    <dgm:cxn modelId="{76337ABB-20FD-41F1-8716-A26B73551130}" type="presParOf" srcId="{FE6E212E-C466-4C0B-B339-88329D287132}" destId="{ED64BA1B-838A-418E-A09C-B1577440BB69}" srcOrd="0" destOrd="0" presId="urn:microsoft.com/office/officeart/2005/8/layout/hierarchy2"/>
    <dgm:cxn modelId="{0BAA3FA5-F091-4E42-9103-492128E8D84D}" type="presParOf" srcId="{FE6E212E-C466-4C0B-B339-88329D287132}" destId="{FE65A3F3-99EF-4374-92B2-AAF5B9DA824A}" srcOrd="1" destOrd="0" presId="urn:microsoft.com/office/officeart/2005/8/layout/hierarchy2"/>
    <dgm:cxn modelId="{81491BE9-5DEF-490A-AA26-1BCFF48912CF}" type="presParOf" srcId="{FE65A3F3-99EF-4374-92B2-AAF5B9DA824A}" destId="{FA9ECCDB-9E29-4CFB-9674-4EEC9A9EB3B5}" srcOrd="0" destOrd="0" presId="urn:microsoft.com/office/officeart/2005/8/layout/hierarchy2"/>
    <dgm:cxn modelId="{0303A679-AF98-4789-AFCB-FFA1B8F7FADF}" type="presParOf" srcId="{FA9ECCDB-9E29-4CFB-9674-4EEC9A9EB3B5}" destId="{B24237F3-CF18-4537-AC17-297AB2F134EE}" srcOrd="0" destOrd="0" presId="urn:microsoft.com/office/officeart/2005/8/layout/hierarchy2"/>
    <dgm:cxn modelId="{B7C080EB-3A81-441F-A0AD-65C5A9730679}" type="presParOf" srcId="{FE65A3F3-99EF-4374-92B2-AAF5B9DA824A}" destId="{0D658C12-09FB-4853-A70D-08963F2CF253}" srcOrd="1" destOrd="0" presId="urn:microsoft.com/office/officeart/2005/8/layout/hierarchy2"/>
    <dgm:cxn modelId="{34276FDC-67B2-418E-B820-BB616FDDB9D1}" type="presParOf" srcId="{0D658C12-09FB-4853-A70D-08963F2CF253}" destId="{428B7B74-FBC6-4143-9FD3-6E66C7CBFD2E}" srcOrd="0" destOrd="0" presId="urn:microsoft.com/office/officeart/2005/8/layout/hierarchy2"/>
    <dgm:cxn modelId="{317FC6D8-92B4-482A-B230-00B413B258BF}" type="presParOf" srcId="{0D658C12-09FB-4853-A70D-08963F2CF253}" destId="{96054533-B867-48B8-B37B-31C19896201A}" srcOrd="1" destOrd="0" presId="urn:microsoft.com/office/officeart/2005/8/layout/hierarchy2"/>
    <dgm:cxn modelId="{CC8DF623-7B5B-4E14-9825-C21527B59030}" type="presParOf" srcId="{B7D84852-434C-4DD0-96A5-73F649B1875D}" destId="{376BF119-6F94-4C99-8E71-13705E0FD22A}" srcOrd="2" destOrd="0" presId="urn:microsoft.com/office/officeart/2005/8/layout/hierarchy2"/>
    <dgm:cxn modelId="{89FFAFB0-6BE2-466E-A5A7-78ACD6DE4994}" type="presParOf" srcId="{376BF119-6F94-4C99-8E71-13705E0FD22A}" destId="{CA04043C-8D38-4F04-8D15-2CF5A35C3929}" srcOrd="0" destOrd="0" presId="urn:microsoft.com/office/officeart/2005/8/layout/hierarchy2"/>
    <dgm:cxn modelId="{E99AC0B5-011E-4DD9-8A5A-493CC60BE728}" type="presParOf" srcId="{B7D84852-434C-4DD0-96A5-73F649B1875D}" destId="{0CE6E424-17EB-4C93-90FA-8FB09A320231}" srcOrd="3" destOrd="0" presId="urn:microsoft.com/office/officeart/2005/8/layout/hierarchy2"/>
    <dgm:cxn modelId="{D87AD90A-C96B-4D5E-AE4E-0B891743EEDA}" type="presParOf" srcId="{0CE6E424-17EB-4C93-90FA-8FB09A320231}" destId="{6C31728D-D6EA-46B5-9149-8DC1FE998069}" srcOrd="0" destOrd="0" presId="urn:microsoft.com/office/officeart/2005/8/layout/hierarchy2"/>
    <dgm:cxn modelId="{0BDF0F7C-FBBB-4229-871C-44B0FFEC58B3}" type="presParOf" srcId="{0CE6E424-17EB-4C93-90FA-8FB09A320231}" destId="{7D87C28D-6412-47B9-A1C5-12579C9EE1E0}" srcOrd="1" destOrd="0" presId="urn:microsoft.com/office/officeart/2005/8/layout/hierarchy2"/>
    <dgm:cxn modelId="{29D5BC27-F166-4D94-A224-B531E6FF16E4}" type="presParOf" srcId="{7D87C28D-6412-47B9-A1C5-12579C9EE1E0}" destId="{83B68DCF-5912-4977-B612-2AD5F5D3B068}" srcOrd="0" destOrd="0" presId="urn:microsoft.com/office/officeart/2005/8/layout/hierarchy2"/>
    <dgm:cxn modelId="{BDB164A6-4791-489E-8D1E-FE4DF610969D}" type="presParOf" srcId="{83B68DCF-5912-4977-B612-2AD5F5D3B068}" destId="{727FC546-13FE-4215-A662-034FED535BC5}" srcOrd="0" destOrd="0" presId="urn:microsoft.com/office/officeart/2005/8/layout/hierarchy2"/>
    <dgm:cxn modelId="{C3B7F953-2806-4F1E-A380-5BE8C5EAE3FC}" type="presParOf" srcId="{7D87C28D-6412-47B9-A1C5-12579C9EE1E0}" destId="{F02EA944-8B97-481C-9192-47A6521177CE}" srcOrd="1" destOrd="0" presId="urn:microsoft.com/office/officeart/2005/8/layout/hierarchy2"/>
    <dgm:cxn modelId="{2123C0EA-0586-4917-9915-4D52902A6287}" type="presParOf" srcId="{F02EA944-8B97-481C-9192-47A6521177CE}" destId="{13B5DCD4-276B-4B74-B8A4-77AF5406D694}" srcOrd="0" destOrd="0" presId="urn:microsoft.com/office/officeart/2005/8/layout/hierarchy2"/>
    <dgm:cxn modelId="{B34DF5E2-FE83-4F17-B4B4-18F9D5C99F8C}" type="presParOf" srcId="{F02EA944-8B97-481C-9192-47A6521177CE}" destId="{3F642034-517D-450B-B3A4-07D32E13E50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D4516F-91FE-4A36-8558-C859C462203E}" type="doc">
      <dgm:prSet loTypeId="urn:microsoft.com/office/officeart/2005/8/layout/equation2" loCatId="process" qsTypeId="urn:microsoft.com/office/officeart/2005/8/quickstyle/simple1" qsCatId="simple" csTypeId="urn:microsoft.com/office/officeart/2005/8/colors/accent1_2" csCatId="accent1" phldr="1"/>
      <dgm:spPr/>
    </dgm:pt>
    <dgm:pt modelId="{192886B5-51D8-43C0-B420-F2D2796736FC}">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x-none" sz="1800" i="1" dirty="0" smtClean="0"/>
            <a:t>ukupni troškovi prodaje  </a:t>
          </a:r>
          <a:endParaRPr lang="x-none" sz="1800" dirty="0"/>
        </a:p>
      </dgm:t>
    </dgm:pt>
    <dgm:pt modelId="{E017F1A0-2122-4C5D-8F2C-F68BEC61DC0F}" type="parTrans" cxnId="{7D351818-93FC-48E0-ACEB-ADE2982A9591}">
      <dgm:prSet/>
      <dgm:spPr/>
      <dgm:t>
        <a:bodyPr/>
        <a:lstStyle/>
        <a:p>
          <a:endParaRPr lang="x-none"/>
        </a:p>
      </dgm:t>
    </dgm:pt>
    <dgm:pt modelId="{7F440ABE-5772-4452-BC16-AFA577AC11F2}" type="sibTrans" cxnId="{7D351818-93FC-48E0-ACEB-ADE2982A9591}">
      <dgm:prSet>
        <dgm:style>
          <a:lnRef idx="1">
            <a:schemeClr val="accent2"/>
          </a:lnRef>
          <a:fillRef idx="2">
            <a:schemeClr val="accent2"/>
          </a:fillRef>
          <a:effectRef idx="1">
            <a:schemeClr val="accent2"/>
          </a:effectRef>
          <a:fontRef idx="minor">
            <a:schemeClr val="dk1"/>
          </a:fontRef>
        </dgm:style>
      </dgm:prSet>
      <dgm:spPr/>
      <dgm:t>
        <a:bodyPr/>
        <a:lstStyle/>
        <a:p>
          <a:endParaRPr lang="x-none" dirty="0"/>
        </a:p>
      </dgm:t>
    </dgm:pt>
    <dgm:pt modelId="{BA1B9C4D-C5A6-4138-AAE9-6A1E5E904F03}">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x-none" sz="1800" i="1" dirty="0" smtClean="0"/>
            <a:t>procenat učešća procenjene vrednosti imovine pod razlučnim pravom u odnosu na procenjenu vrednost prodate imovine</a:t>
          </a:r>
          <a:endParaRPr lang="x-none" sz="1800" dirty="0"/>
        </a:p>
      </dgm:t>
    </dgm:pt>
    <dgm:pt modelId="{72C86FDD-146E-484F-9522-DE0855CCEBAB}" type="parTrans" cxnId="{77B79BE2-8B3C-4634-B013-3F7A975643BA}">
      <dgm:prSet/>
      <dgm:spPr/>
      <dgm:t>
        <a:bodyPr/>
        <a:lstStyle/>
        <a:p>
          <a:endParaRPr lang="x-none"/>
        </a:p>
      </dgm:t>
    </dgm:pt>
    <dgm:pt modelId="{36B3687D-6C68-4E11-BBAC-7364317D077A}" type="sibTrans" cxnId="{77B79BE2-8B3C-4634-B013-3F7A975643BA}">
      <dgm:prSet>
        <dgm:style>
          <a:lnRef idx="1">
            <a:schemeClr val="accent2"/>
          </a:lnRef>
          <a:fillRef idx="2">
            <a:schemeClr val="accent2"/>
          </a:fillRef>
          <a:effectRef idx="1">
            <a:schemeClr val="accent2"/>
          </a:effectRef>
          <a:fontRef idx="minor">
            <a:schemeClr val="dk1"/>
          </a:fontRef>
        </dgm:style>
      </dgm:prSet>
      <dgm:spPr/>
      <dgm:t>
        <a:bodyPr/>
        <a:lstStyle/>
        <a:p>
          <a:endParaRPr lang="x-none"/>
        </a:p>
      </dgm:t>
    </dgm:pt>
    <dgm:pt modelId="{3E6EAE5E-D9F7-4625-B17D-F94D60757874}">
      <dgm:prSet phldrT="[Text]">
        <dgm:style>
          <a:lnRef idx="1">
            <a:schemeClr val="accent2"/>
          </a:lnRef>
          <a:fillRef idx="2">
            <a:schemeClr val="accent2"/>
          </a:fillRef>
          <a:effectRef idx="1">
            <a:schemeClr val="accent2"/>
          </a:effectRef>
          <a:fontRef idx="minor">
            <a:schemeClr val="dk1"/>
          </a:fontRef>
        </dgm:style>
      </dgm:prSet>
      <dgm:spPr/>
      <dgm:t>
        <a:bodyPr/>
        <a:lstStyle/>
        <a:p>
          <a:r>
            <a:rPr lang="x-none" i="1" dirty="0" smtClean="0"/>
            <a:t>iznos troškova koji se odnosi samo na imovinu koja je pod razlučnim pravom</a:t>
          </a:r>
          <a:endParaRPr lang="x-none" dirty="0"/>
        </a:p>
      </dgm:t>
    </dgm:pt>
    <dgm:pt modelId="{4B2ACB56-A48E-420E-93F7-4C841942C700}" type="parTrans" cxnId="{1EA43FBB-E7CB-46C3-B49E-5BF4C1C3887E}">
      <dgm:prSet/>
      <dgm:spPr/>
      <dgm:t>
        <a:bodyPr/>
        <a:lstStyle/>
        <a:p>
          <a:endParaRPr lang="x-none"/>
        </a:p>
      </dgm:t>
    </dgm:pt>
    <dgm:pt modelId="{5AAAB596-BF93-43FF-95B9-94E81F311274}" type="sibTrans" cxnId="{1EA43FBB-E7CB-46C3-B49E-5BF4C1C3887E}">
      <dgm:prSet/>
      <dgm:spPr/>
      <dgm:t>
        <a:bodyPr/>
        <a:lstStyle/>
        <a:p>
          <a:endParaRPr lang="x-none"/>
        </a:p>
      </dgm:t>
    </dgm:pt>
    <dgm:pt modelId="{F770DC0B-3265-4D4E-B4CC-23A7E2613B7E}" type="pres">
      <dgm:prSet presAssocID="{61D4516F-91FE-4A36-8558-C859C462203E}" presName="Name0" presStyleCnt="0">
        <dgm:presLayoutVars>
          <dgm:dir/>
          <dgm:resizeHandles val="exact"/>
        </dgm:presLayoutVars>
      </dgm:prSet>
      <dgm:spPr/>
    </dgm:pt>
    <dgm:pt modelId="{26997E7E-DF7A-4137-B578-14089674F350}" type="pres">
      <dgm:prSet presAssocID="{61D4516F-91FE-4A36-8558-C859C462203E}" presName="vNodes" presStyleCnt="0"/>
      <dgm:spPr/>
    </dgm:pt>
    <dgm:pt modelId="{25AECE78-4830-4ADF-97CD-53161BA90A80}" type="pres">
      <dgm:prSet presAssocID="{192886B5-51D8-43C0-B420-F2D2796736FC}" presName="node" presStyleLbl="node1" presStyleIdx="0" presStyleCnt="3" custScaleX="324474" custScaleY="115445" custLinFactNeighborX="878" custLinFactNeighborY="-10808">
        <dgm:presLayoutVars>
          <dgm:bulletEnabled val="1"/>
        </dgm:presLayoutVars>
      </dgm:prSet>
      <dgm:spPr/>
      <dgm:t>
        <a:bodyPr/>
        <a:lstStyle/>
        <a:p>
          <a:endParaRPr lang="x-none"/>
        </a:p>
      </dgm:t>
    </dgm:pt>
    <dgm:pt modelId="{0B388717-F3FC-4A85-9491-DF9E16576107}" type="pres">
      <dgm:prSet presAssocID="{7F440ABE-5772-4452-BC16-AFA577AC11F2}" presName="spacerT" presStyleCnt="0"/>
      <dgm:spPr/>
    </dgm:pt>
    <dgm:pt modelId="{54331071-6BC0-4C94-9510-D5DD541EF81A}" type="pres">
      <dgm:prSet presAssocID="{7F440ABE-5772-4452-BC16-AFA577AC11F2}" presName="sibTrans" presStyleLbl="sibTrans2D1" presStyleIdx="0" presStyleCnt="2" custAng="8077227" custLinFactNeighborX="1506"/>
      <dgm:spPr/>
      <dgm:t>
        <a:bodyPr/>
        <a:lstStyle/>
        <a:p>
          <a:endParaRPr lang="x-none"/>
        </a:p>
      </dgm:t>
    </dgm:pt>
    <dgm:pt modelId="{7ECF0301-A5B1-444B-8821-32026290DC4A}" type="pres">
      <dgm:prSet presAssocID="{7F440ABE-5772-4452-BC16-AFA577AC11F2}" presName="spacerB" presStyleCnt="0"/>
      <dgm:spPr/>
    </dgm:pt>
    <dgm:pt modelId="{70179A0F-5E0C-41EA-89D9-FB0E00F28261}" type="pres">
      <dgm:prSet presAssocID="{BA1B9C4D-C5A6-4138-AAE9-6A1E5E904F03}" presName="node" presStyleLbl="node1" presStyleIdx="1" presStyleCnt="3" custScaleX="323196" custScaleY="118168" custLinFactNeighborX="-878" custLinFactNeighborY="-97270">
        <dgm:presLayoutVars>
          <dgm:bulletEnabled val="1"/>
        </dgm:presLayoutVars>
      </dgm:prSet>
      <dgm:spPr/>
      <dgm:t>
        <a:bodyPr/>
        <a:lstStyle/>
        <a:p>
          <a:endParaRPr lang="x-none"/>
        </a:p>
      </dgm:t>
    </dgm:pt>
    <dgm:pt modelId="{C980194C-8394-41D9-9A6C-63F2E4985C8D}" type="pres">
      <dgm:prSet presAssocID="{61D4516F-91FE-4A36-8558-C859C462203E}" presName="sibTransLast" presStyleLbl="sibTrans2D1" presStyleIdx="1" presStyleCnt="2" custScaleX="254416" custLinFactX="-29003" custLinFactNeighborX="-100000" custLinFactNeighborY="-4718"/>
      <dgm:spPr/>
      <dgm:t>
        <a:bodyPr/>
        <a:lstStyle/>
        <a:p>
          <a:endParaRPr lang="x-none"/>
        </a:p>
      </dgm:t>
    </dgm:pt>
    <dgm:pt modelId="{6E52104D-9145-459B-84D6-AE4268D9A28D}" type="pres">
      <dgm:prSet presAssocID="{61D4516F-91FE-4A36-8558-C859C462203E}" presName="connectorText" presStyleLbl="sibTrans2D1" presStyleIdx="1" presStyleCnt="2"/>
      <dgm:spPr/>
      <dgm:t>
        <a:bodyPr/>
        <a:lstStyle/>
        <a:p>
          <a:endParaRPr lang="x-none"/>
        </a:p>
      </dgm:t>
    </dgm:pt>
    <dgm:pt modelId="{F9B58E07-97DB-45A4-B2CB-7810E136985D}" type="pres">
      <dgm:prSet presAssocID="{61D4516F-91FE-4A36-8558-C859C462203E}" presName="lastNode" presStyleLbl="node1" presStyleIdx="2" presStyleCnt="3" custLinFactNeighborX="-33492" custLinFactNeighborY="878">
        <dgm:presLayoutVars>
          <dgm:bulletEnabled val="1"/>
        </dgm:presLayoutVars>
      </dgm:prSet>
      <dgm:spPr/>
      <dgm:t>
        <a:bodyPr/>
        <a:lstStyle/>
        <a:p>
          <a:endParaRPr lang="x-none"/>
        </a:p>
      </dgm:t>
    </dgm:pt>
  </dgm:ptLst>
  <dgm:cxnLst>
    <dgm:cxn modelId="{7D351818-93FC-48E0-ACEB-ADE2982A9591}" srcId="{61D4516F-91FE-4A36-8558-C859C462203E}" destId="{192886B5-51D8-43C0-B420-F2D2796736FC}" srcOrd="0" destOrd="0" parTransId="{E017F1A0-2122-4C5D-8F2C-F68BEC61DC0F}" sibTransId="{7F440ABE-5772-4452-BC16-AFA577AC11F2}"/>
    <dgm:cxn modelId="{D15C79C6-3D2E-4BEF-B1CF-2D740F70FABB}" type="presOf" srcId="{61D4516F-91FE-4A36-8558-C859C462203E}" destId="{F770DC0B-3265-4D4E-B4CC-23A7E2613B7E}" srcOrd="0" destOrd="0" presId="urn:microsoft.com/office/officeart/2005/8/layout/equation2"/>
    <dgm:cxn modelId="{0AEE1A11-47D9-4223-AAA9-E786429E392C}" type="presOf" srcId="{36B3687D-6C68-4E11-BBAC-7364317D077A}" destId="{6E52104D-9145-459B-84D6-AE4268D9A28D}" srcOrd="1" destOrd="0" presId="urn:microsoft.com/office/officeart/2005/8/layout/equation2"/>
    <dgm:cxn modelId="{2B35729F-87E1-4C9A-97DA-1B7B972814D6}" type="presOf" srcId="{BA1B9C4D-C5A6-4138-AAE9-6A1E5E904F03}" destId="{70179A0F-5E0C-41EA-89D9-FB0E00F28261}" srcOrd="0" destOrd="0" presId="urn:microsoft.com/office/officeart/2005/8/layout/equation2"/>
    <dgm:cxn modelId="{93B939D8-69B9-4EFF-A846-B633707E5759}" type="presOf" srcId="{192886B5-51D8-43C0-B420-F2D2796736FC}" destId="{25AECE78-4830-4ADF-97CD-53161BA90A80}" srcOrd="0" destOrd="0" presId="urn:microsoft.com/office/officeart/2005/8/layout/equation2"/>
    <dgm:cxn modelId="{70170C56-9BB2-4F71-B3A4-3181669C1E62}" type="presOf" srcId="{36B3687D-6C68-4E11-BBAC-7364317D077A}" destId="{C980194C-8394-41D9-9A6C-63F2E4985C8D}" srcOrd="0" destOrd="0" presId="urn:microsoft.com/office/officeart/2005/8/layout/equation2"/>
    <dgm:cxn modelId="{77B79BE2-8B3C-4634-B013-3F7A975643BA}" srcId="{61D4516F-91FE-4A36-8558-C859C462203E}" destId="{BA1B9C4D-C5A6-4138-AAE9-6A1E5E904F03}" srcOrd="1" destOrd="0" parTransId="{72C86FDD-146E-484F-9522-DE0855CCEBAB}" sibTransId="{36B3687D-6C68-4E11-BBAC-7364317D077A}"/>
    <dgm:cxn modelId="{1EA43FBB-E7CB-46C3-B49E-5BF4C1C3887E}" srcId="{61D4516F-91FE-4A36-8558-C859C462203E}" destId="{3E6EAE5E-D9F7-4625-B17D-F94D60757874}" srcOrd="2" destOrd="0" parTransId="{4B2ACB56-A48E-420E-93F7-4C841942C700}" sibTransId="{5AAAB596-BF93-43FF-95B9-94E81F311274}"/>
    <dgm:cxn modelId="{23A3BEB6-E9E1-47E1-8728-8DC7D5F4BEE7}" type="presOf" srcId="{3E6EAE5E-D9F7-4625-B17D-F94D60757874}" destId="{F9B58E07-97DB-45A4-B2CB-7810E136985D}" srcOrd="0" destOrd="0" presId="urn:microsoft.com/office/officeart/2005/8/layout/equation2"/>
    <dgm:cxn modelId="{E0FE57BB-A5B4-47FD-947C-5926470D820B}" type="presOf" srcId="{7F440ABE-5772-4452-BC16-AFA577AC11F2}" destId="{54331071-6BC0-4C94-9510-D5DD541EF81A}" srcOrd="0" destOrd="0" presId="urn:microsoft.com/office/officeart/2005/8/layout/equation2"/>
    <dgm:cxn modelId="{408ACA2B-6916-43AE-A5A8-AF4C17DB57D5}" type="presParOf" srcId="{F770DC0B-3265-4D4E-B4CC-23A7E2613B7E}" destId="{26997E7E-DF7A-4137-B578-14089674F350}" srcOrd="0" destOrd="0" presId="urn:microsoft.com/office/officeart/2005/8/layout/equation2"/>
    <dgm:cxn modelId="{C84CB242-A7B1-4204-A41C-0ACDD57D02AB}" type="presParOf" srcId="{26997E7E-DF7A-4137-B578-14089674F350}" destId="{25AECE78-4830-4ADF-97CD-53161BA90A80}" srcOrd="0" destOrd="0" presId="urn:microsoft.com/office/officeart/2005/8/layout/equation2"/>
    <dgm:cxn modelId="{F1CCC5A1-0BCB-4C6E-9D6F-1E85AD099061}" type="presParOf" srcId="{26997E7E-DF7A-4137-B578-14089674F350}" destId="{0B388717-F3FC-4A85-9491-DF9E16576107}" srcOrd="1" destOrd="0" presId="urn:microsoft.com/office/officeart/2005/8/layout/equation2"/>
    <dgm:cxn modelId="{CB8A55B8-49AB-4A1C-A9F9-BDE18899067A}" type="presParOf" srcId="{26997E7E-DF7A-4137-B578-14089674F350}" destId="{54331071-6BC0-4C94-9510-D5DD541EF81A}" srcOrd="2" destOrd="0" presId="urn:microsoft.com/office/officeart/2005/8/layout/equation2"/>
    <dgm:cxn modelId="{048749DD-4123-4D36-80D9-2B764A2387AD}" type="presParOf" srcId="{26997E7E-DF7A-4137-B578-14089674F350}" destId="{7ECF0301-A5B1-444B-8821-32026290DC4A}" srcOrd="3" destOrd="0" presId="urn:microsoft.com/office/officeart/2005/8/layout/equation2"/>
    <dgm:cxn modelId="{AB27DF72-6542-48EB-A9A0-660B2AE92C40}" type="presParOf" srcId="{26997E7E-DF7A-4137-B578-14089674F350}" destId="{70179A0F-5E0C-41EA-89D9-FB0E00F28261}" srcOrd="4" destOrd="0" presId="urn:microsoft.com/office/officeart/2005/8/layout/equation2"/>
    <dgm:cxn modelId="{6E3EA451-A685-4100-93B3-A64EE6D8121B}" type="presParOf" srcId="{F770DC0B-3265-4D4E-B4CC-23A7E2613B7E}" destId="{C980194C-8394-41D9-9A6C-63F2E4985C8D}" srcOrd="1" destOrd="0" presId="urn:microsoft.com/office/officeart/2005/8/layout/equation2"/>
    <dgm:cxn modelId="{2405CAA7-38F2-4D46-B342-4FD30BC271DA}" type="presParOf" srcId="{C980194C-8394-41D9-9A6C-63F2E4985C8D}" destId="{6E52104D-9145-459B-84D6-AE4268D9A28D}" srcOrd="0" destOrd="0" presId="urn:microsoft.com/office/officeart/2005/8/layout/equation2"/>
    <dgm:cxn modelId="{5E2A1FB4-7118-4EF8-8C9D-089D37EFD939}" type="presParOf" srcId="{F770DC0B-3265-4D4E-B4CC-23A7E2613B7E}" destId="{F9B58E07-97DB-45A4-B2CB-7810E136985D}"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631B73D-9CEF-4C1E-B049-B5336B54574D}"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x-none"/>
        </a:p>
      </dgm:t>
    </dgm:pt>
    <dgm:pt modelId="{4E8F3ED1-0D11-47CB-8C92-76DE74A37AF2}">
      <dgm:prSet phldrT="[Text]" custT="1">
        <dgm:style>
          <a:lnRef idx="1">
            <a:schemeClr val="accent2"/>
          </a:lnRef>
          <a:fillRef idx="2">
            <a:schemeClr val="accent2"/>
          </a:fillRef>
          <a:effectRef idx="1">
            <a:schemeClr val="accent2"/>
          </a:effectRef>
          <a:fontRef idx="minor">
            <a:schemeClr val="dk1"/>
          </a:fontRef>
        </dgm:style>
      </dgm:prSet>
      <dgm:spPr/>
      <dgm:t>
        <a:bodyPr/>
        <a:lstStyle/>
        <a:p>
          <a:pPr algn="l"/>
          <a:r>
            <a:rPr lang="x-none" sz="2000" dirty="0" smtClean="0"/>
            <a:t>Oglas sa pozivom za dostavljanje ponuda za pružanje usluga procene vrednosti imovine stečajnog dužnika</a:t>
          </a:r>
          <a:endParaRPr lang="x-none" sz="2000" dirty="0"/>
        </a:p>
      </dgm:t>
    </dgm:pt>
    <dgm:pt modelId="{A14D5A8F-FB22-44A7-BDE7-0A59E5C62F77}" type="parTrans" cxnId="{6EC952D3-D9A1-4DA5-91E7-21AA827E98D0}">
      <dgm:prSet/>
      <dgm:spPr/>
      <dgm:t>
        <a:bodyPr/>
        <a:lstStyle/>
        <a:p>
          <a:endParaRPr lang="x-none"/>
        </a:p>
      </dgm:t>
    </dgm:pt>
    <dgm:pt modelId="{44FE294A-2C0A-4656-8AF2-B052BED27B76}" type="sibTrans" cxnId="{6EC952D3-D9A1-4DA5-91E7-21AA827E98D0}">
      <dgm:prSet/>
      <dgm:spPr/>
      <dgm:t>
        <a:bodyPr/>
        <a:lstStyle/>
        <a:p>
          <a:endParaRPr lang="x-none"/>
        </a:p>
      </dgm:t>
    </dgm:pt>
    <dgm:pt modelId="{D97F2638-09DB-4312-8C9E-178C26A39E5A}">
      <dgm:prSet phldrT="[Text]">
        <dgm:style>
          <a:lnRef idx="1">
            <a:schemeClr val="accent2"/>
          </a:lnRef>
          <a:fillRef idx="2">
            <a:schemeClr val="accent2"/>
          </a:fillRef>
          <a:effectRef idx="1">
            <a:schemeClr val="accent2"/>
          </a:effectRef>
          <a:fontRef idx="minor">
            <a:schemeClr val="dk1"/>
          </a:fontRef>
        </dgm:style>
      </dgm:prSet>
      <dgm:spPr/>
      <dgm:t>
        <a:bodyPr/>
        <a:lstStyle/>
        <a:p>
          <a:r>
            <a:rPr lang="x-none" dirty="0" smtClean="0"/>
            <a:t>Dostavljanje ponuda i odabir procenitelja</a:t>
          </a:r>
          <a:endParaRPr lang="x-none" dirty="0"/>
        </a:p>
      </dgm:t>
    </dgm:pt>
    <dgm:pt modelId="{74B5A2ED-2022-4167-AE84-805EA341F1C6}" type="parTrans" cxnId="{2538A08A-5F2A-4972-AA42-86DE7A8390CF}">
      <dgm:prSet/>
      <dgm:spPr/>
      <dgm:t>
        <a:bodyPr/>
        <a:lstStyle/>
        <a:p>
          <a:endParaRPr lang="x-none"/>
        </a:p>
      </dgm:t>
    </dgm:pt>
    <dgm:pt modelId="{6EC0B57B-B1F4-4122-BC9F-BED26692819C}" type="sibTrans" cxnId="{2538A08A-5F2A-4972-AA42-86DE7A8390CF}">
      <dgm:prSet/>
      <dgm:spPr/>
      <dgm:t>
        <a:bodyPr/>
        <a:lstStyle/>
        <a:p>
          <a:endParaRPr lang="x-none"/>
        </a:p>
      </dgm:t>
    </dgm:pt>
    <dgm:pt modelId="{311B4845-634C-46DE-95E8-B317E965D20C}">
      <dgm:prSet phldrT="[Text]">
        <dgm:style>
          <a:lnRef idx="1">
            <a:schemeClr val="accent2"/>
          </a:lnRef>
          <a:fillRef idx="2">
            <a:schemeClr val="accent2"/>
          </a:fillRef>
          <a:effectRef idx="1">
            <a:schemeClr val="accent2"/>
          </a:effectRef>
          <a:fontRef idx="minor">
            <a:schemeClr val="dk1"/>
          </a:fontRef>
        </dgm:style>
      </dgm:prSet>
      <dgm:spPr/>
      <dgm:t>
        <a:bodyPr/>
        <a:lstStyle/>
        <a:p>
          <a:r>
            <a:rPr lang="x-none" dirty="0" smtClean="0"/>
            <a:t>Izrada procene </a:t>
          </a:r>
          <a:r>
            <a:rPr lang="x-none" smtClean="0"/>
            <a:t>od st</a:t>
          </a:r>
          <a:r>
            <a:rPr lang="sr-Latn-CS" dirty="0" smtClean="0"/>
            <a:t>r</a:t>
          </a:r>
          <a:r>
            <a:rPr lang="x-none" smtClean="0"/>
            <a:t>ane </a:t>
          </a:r>
          <a:r>
            <a:rPr lang="x-none" dirty="0" smtClean="0"/>
            <a:t>angažovanog procenitelja</a:t>
          </a:r>
          <a:endParaRPr lang="x-none" dirty="0"/>
        </a:p>
      </dgm:t>
    </dgm:pt>
    <dgm:pt modelId="{09F0BF96-8D25-45F0-B781-A9058661256D}" type="parTrans" cxnId="{AA05A398-203F-4624-A225-3B69719F7C23}">
      <dgm:prSet/>
      <dgm:spPr/>
      <dgm:t>
        <a:bodyPr/>
        <a:lstStyle/>
        <a:p>
          <a:endParaRPr lang="x-none"/>
        </a:p>
      </dgm:t>
    </dgm:pt>
    <dgm:pt modelId="{383B00A3-0B43-4F5A-9AC6-FA6E7F8E077C}" type="sibTrans" cxnId="{AA05A398-203F-4624-A225-3B69719F7C23}">
      <dgm:prSet/>
      <dgm:spPr/>
      <dgm:t>
        <a:bodyPr/>
        <a:lstStyle/>
        <a:p>
          <a:endParaRPr lang="x-none"/>
        </a:p>
      </dgm:t>
    </dgm:pt>
    <dgm:pt modelId="{76A1B19C-8EC2-4DD4-8969-1902A34C0E50}">
      <dgm:prSet phldrT="[Text]">
        <dgm:style>
          <a:lnRef idx="1">
            <a:schemeClr val="accent2"/>
          </a:lnRef>
          <a:fillRef idx="2">
            <a:schemeClr val="accent2"/>
          </a:fillRef>
          <a:effectRef idx="1">
            <a:schemeClr val="accent2"/>
          </a:effectRef>
          <a:fontRef idx="minor">
            <a:schemeClr val="dk1"/>
          </a:fontRef>
        </dgm:style>
      </dgm:prSet>
      <dgm:spPr/>
      <dgm:t>
        <a:bodyPr/>
        <a:lstStyle/>
        <a:p>
          <a:r>
            <a:rPr lang="x-none" dirty="0" smtClean="0"/>
            <a:t>Priprema informacione osnove za procenu vrednosti stečajnog dužnika kao pravnog lica</a:t>
          </a:r>
          <a:endParaRPr lang="x-none" dirty="0"/>
        </a:p>
      </dgm:t>
    </dgm:pt>
    <dgm:pt modelId="{C2797917-6AD4-45BE-A1C0-0DC284B139CC}" type="parTrans" cxnId="{0134FAB4-85DD-4738-AC88-7B5C9771DDEB}">
      <dgm:prSet/>
      <dgm:spPr/>
      <dgm:t>
        <a:bodyPr/>
        <a:lstStyle/>
        <a:p>
          <a:endParaRPr lang="x-none"/>
        </a:p>
      </dgm:t>
    </dgm:pt>
    <dgm:pt modelId="{72F1B681-986D-422B-89FF-41F3011A5BED}" type="sibTrans" cxnId="{0134FAB4-85DD-4738-AC88-7B5C9771DDEB}">
      <dgm:prSet/>
      <dgm:spPr/>
      <dgm:t>
        <a:bodyPr/>
        <a:lstStyle/>
        <a:p>
          <a:endParaRPr lang="x-none"/>
        </a:p>
      </dgm:t>
    </dgm:pt>
    <dgm:pt modelId="{04FBFCE5-2593-4B44-BD27-929E773677D2}">
      <dgm:prSet phldrT="[Text]">
        <dgm:style>
          <a:lnRef idx="1">
            <a:schemeClr val="accent2"/>
          </a:lnRef>
          <a:fillRef idx="2">
            <a:schemeClr val="accent2"/>
          </a:fillRef>
          <a:effectRef idx="1">
            <a:schemeClr val="accent2"/>
          </a:effectRef>
          <a:fontRef idx="minor">
            <a:schemeClr val="dk1"/>
          </a:fontRef>
        </dgm:style>
      </dgm:prSet>
      <dgm:spPr/>
      <dgm:t>
        <a:bodyPr/>
        <a:lstStyle/>
        <a:p>
          <a:r>
            <a:rPr lang="x-none" dirty="0" smtClean="0"/>
            <a:t>Dostavljanje procene</a:t>
          </a:r>
          <a:endParaRPr lang="x-none" dirty="0"/>
        </a:p>
      </dgm:t>
    </dgm:pt>
    <dgm:pt modelId="{03F435E5-55DA-44EF-946B-601A7D3B3A3A}" type="parTrans" cxnId="{42C5702A-A542-4F16-B165-7CC2EB52053B}">
      <dgm:prSet/>
      <dgm:spPr/>
      <dgm:t>
        <a:bodyPr/>
        <a:lstStyle/>
        <a:p>
          <a:endParaRPr lang="x-none"/>
        </a:p>
      </dgm:t>
    </dgm:pt>
    <dgm:pt modelId="{A5B0C883-9B98-4C2F-B4C1-056A07AFFBDC}" type="sibTrans" cxnId="{42C5702A-A542-4F16-B165-7CC2EB52053B}">
      <dgm:prSet/>
      <dgm:spPr/>
      <dgm:t>
        <a:bodyPr/>
        <a:lstStyle/>
        <a:p>
          <a:endParaRPr lang="x-none"/>
        </a:p>
      </dgm:t>
    </dgm:pt>
    <dgm:pt modelId="{372BF68C-8759-4072-BD67-3C12B39EB7BB}" type="pres">
      <dgm:prSet presAssocID="{7631B73D-9CEF-4C1E-B049-B5336B54574D}" presName="outerComposite" presStyleCnt="0">
        <dgm:presLayoutVars>
          <dgm:chMax val="5"/>
          <dgm:dir/>
          <dgm:resizeHandles val="exact"/>
        </dgm:presLayoutVars>
      </dgm:prSet>
      <dgm:spPr/>
      <dgm:t>
        <a:bodyPr/>
        <a:lstStyle/>
        <a:p>
          <a:endParaRPr lang="x-none"/>
        </a:p>
      </dgm:t>
    </dgm:pt>
    <dgm:pt modelId="{A123337F-1D42-4F2E-AFB2-1600EEED81EB}" type="pres">
      <dgm:prSet presAssocID="{7631B73D-9CEF-4C1E-B049-B5336B54574D}" presName="dummyMaxCanvas" presStyleCnt="0">
        <dgm:presLayoutVars/>
      </dgm:prSet>
      <dgm:spPr/>
    </dgm:pt>
    <dgm:pt modelId="{B4E86241-BC03-4764-A7F0-EE4F93FE361D}" type="pres">
      <dgm:prSet presAssocID="{7631B73D-9CEF-4C1E-B049-B5336B54574D}" presName="FiveNodes_1" presStyleLbl="node1" presStyleIdx="0" presStyleCnt="5">
        <dgm:presLayoutVars>
          <dgm:bulletEnabled val="1"/>
        </dgm:presLayoutVars>
      </dgm:prSet>
      <dgm:spPr/>
      <dgm:t>
        <a:bodyPr/>
        <a:lstStyle/>
        <a:p>
          <a:endParaRPr lang="x-none"/>
        </a:p>
      </dgm:t>
    </dgm:pt>
    <dgm:pt modelId="{3093A55D-BD52-45FB-AA19-9693CC1BC793}" type="pres">
      <dgm:prSet presAssocID="{7631B73D-9CEF-4C1E-B049-B5336B54574D}" presName="FiveNodes_2" presStyleLbl="node1" presStyleIdx="1" presStyleCnt="5">
        <dgm:presLayoutVars>
          <dgm:bulletEnabled val="1"/>
        </dgm:presLayoutVars>
      </dgm:prSet>
      <dgm:spPr/>
      <dgm:t>
        <a:bodyPr/>
        <a:lstStyle/>
        <a:p>
          <a:endParaRPr lang="x-none"/>
        </a:p>
      </dgm:t>
    </dgm:pt>
    <dgm:pt modelId="{1C5A553C-3880-4D1D-BE09-58CBA940C5ED}" type="pres">
      <dgm:prSet presAssocID="{7631B73D-9CEF-4C1E-B049-B5336B54574D}" presName="FiveNodes_3" presStyleLbl="node1" presStyleIdx="2" presStyleCnt="5">
        <dgm:presLayoutVars>
          <dgm:bulletEnabled val="1"/>
        </dgm:presLayoutVars>
      </dgm:prSet>
      <dgm:spPr/>
      <dgm:t>
        <a:bodyPr/>
        <a:lstStyle/>
        <a:p>
          <a:endParaRPr lang="x-none"/>
        </a:p>
      </dgm:t>
    </dgm:pt>
    <dgm:pt modelId="{F44A2D34-7F80-4DC6-AECD-B386CC18EE02}" type="pres">
      <dgm:prSet presAssocID="{7631B73D-9CEF-4C1E-B049-B5336B54574D}" presName="FiveNodes_4" presStyleLbl="node1" presStyleIdx="3" presStyleCnt="5">
        <dgm:presLayoutVars>
          <dgm:bulletEnabled val="1"/>
        </dgm:presLayoutVars>
      </dgm:prSet>
      <dgm:spPr/>
      <dgm:t>
        <a:bodyPr/>
        <a:lstStyle/>
        <a:p>
          <a:endParaRPr lang="x-none"/>
        </a:p>
      </dgm:t>
    </dgm:pt>
    <dgm:pt modelId="{91B83D3F-3E19-483C-AE55-4D4BFFDFB4AC}" type="pres">
      <dgm:prSet presAssocID="{7631B73D-9CEF-4C1E-B049-B5336B54574D}" presName="FiveNodes_5" presStyleLbl="node1" presStyleIdx="4" presStyleCnt="5">
        <dgm:presLayoutVars>
          <dgm:bulletEnabled val="1"/>
        </dgm:presLayoutVars>
      </dgm:prSet>
      <dgm:spPr/>
      <dgm:t>
        <a:bodyPr/>
        <a:lstStyle/>
        <a:p>
          <a:endParaRPr lang="x-none"/>
        </a:p>
      </dgm:t>
    </dgm:pt>
    <dgm:pt modelId="{E971E42D-69B1-4AC5-9273-AD731620AB78}" type="pres">
      <dgm:prSet presAssocID="{7631B73D-9CEF-4C1E-B049-B5336B54574D}" presName="FiveConn_1-2" presStyleLbl="fgAccFollowNode1" presStyleIdx="0" presStyleCnt="4">
        <dgm:presLayoutVars>
          <dgm:bulletEnabled val="1"/>
        </dgm:presLayoutVars>
      </dgm:prSet>
      <dgm:spPr/>
      <dgm:t>
        <a:bodyPr/>
        <a:lstStyle/>
        <a:p>
          <a:endParaRPr lang="x-none"/>
        </a:p>
      </dgm:t>
    </dgm:pt>
    <dgm:pt modelId="{291F3F55-2FF1-4255-A167-01D21955C55F}" type="pres">
      <dgm:prSet presAssocID="{7631B73D-9CEF-4C1E-B049-B5336B54574D}" presName="FiveConn_2-3" presStyleLbl="fgAccFollowNode1" presStyleIdx="1" presStyleCnt="4">
        <dgm:presLayoutVars>
          <dgm:bulletEnabled val="1"/>
        </dgm:presLayoutVars>
      </dgm:prSet>
      <dgm:spPr/>
      <dgm:t>
        <a:bodyPr/>
        <a:lstStyle/>
        <a:p>
          <a:endParaRPr lang="x-none"/>
        </a:p>
      </dgm:t>
    </dgm:pt>
    <dgm:pt modelId="{C3B7C2CA-4DB6-46D4-A37F-F8A6E2633265}" type="pres">
      <dgm:prSet presAssocID="{7631B73D-9CEF-4C1E-B049-B5336B54574D}" presName="FiveConn_3-4" presStyleLbl="fgAccFollowNode1" presStyleIdx="2" presStyleCnt="4">
        <dgm:presLayoutVars>
          <dgm:bulletEnabled val="1"/>
        </dgm:presLayoutVars>
      </dgm:prSet>
      <dgm:spPr/>
      <dgm:t>
        <a:bodyPr/>
        <a:lstStyle/>
        <a:p>
          <a:endParaRPr lang="x-none"/>
        </a:p>
      </dgm:t>
    </dgm:pt>
    <dgm:pt modelId="{661B61BD-7A16-412F-9E18-574B8F6DF33B}" type="pres">
      <dgm:prSet presAssocID="{7631B73D-9CEF-4C1E-B049-B5336B54574D}" presName="FiveConn_4-5" presStyleLbl="fgAccFollowNode1" presStyleIdx="3" presStyleCnt="4">
        <dgm:presLayoutVars>
          <dgm:bulletEnabled val="1"/>
        </dgm:presLayoutVars>
      </dgm:prSet>
      <dgm:spPr/>
      <dgm:t>
        <a:bodyPr/>
        <a:lstStyle/>
        <a:p>
          <a:endParaRPr lang="x-none"/>
        </a:p>
      </dgm:t>
    </dgm:pt>
    <dgm:pt modelId="{61D7E682-ED76-4C17-AF9D-CA349F4E9803}" type="pres">
      <dgm:prSet presAssocID="{7631B73D-9CEF-4C1E-B049-B5336B54574D}" presName="FiveNodes_1_text" presStyleLbl="node1" presStyleIdx="4" presStyleCnt="5">
        <dgm:presLayoutVars>
          <dgm:bulletEnabled val="1"/>
        </dgm:presLayoutVars>
      </dgm:prSet>
      <dgm:spPr/>
      <dgm:t>
        <a:bodyPr/>
        <a:lstStyle/>
        <a:p>
          <a:endParaRPr lang="x-none"/>
        </a:p>
      </dgm:t>
    </dgm:pt>
    <dgm:pt modelId="{D676F0FE-B27A-478B-A384-2CA300B7B0E5}" type="pres">
      <dgm:prSet presAssocID="{7631B73D-9CEF-4C1E-B049-B5336B54574D}" presName="FiveNodes_2_text" presStyleLbl="node1" presStyleIdx="4" presStyleCnt="5">
        <dgm:presLayoutVars>
          <dgm:bulletEnabled val="1"/>
        </dgm:presLayoutVars>
      </dgm:prSet>
      <dgm:spPr/>
      <dgm:t>
        <a:bodyPr/>
        <a:lstStyle/>
        <a:p>
          <a:endParaRPr lang="x-none"/>
        </a:p>
      </dgm:t>
    </dgm:pt>
    <dgm:pt modelId="{C061412D-F863-492D-912C-B60765F47F9A}" type="pres">
      <dgm:prSet presAssocID="{7631B73D-9CEF-4C1E-B049-B5336B54574D}" presName="FiveNodes_3_text" presStyleLbl="node1" presStyleIdx="4" presStyleCnt="5">
        <dgm:presLayoutVars>
          <dgm:bulletEnabled val="1"/>
        </dgm:presLayoutVars>
      </dgm:prSet>
      <dgm:spPr/>
      <dgm:t>
        <a:bodyPr/>
        <a:lstStyle/>
        <a:p>
          <a:endParaRPr lang="x-none"/>
        </a:p>
      </dgm:t>
    </dgm:pt>
    <dgm:pt modelId="{2587D800-48A4-4599-8838-7544E856A09E}" type="pres">
      <dgm:prSet presAssocID="{7631B73D-9CEF-4C1E-B049-B5336B54574D}" presName="FiveNodes_4_text" presStyleLbl="node1" presStyleIdx="4" presStyleCnt="5">
        <dgm:presLayoutVars>
          <dgm:bulletEnabled val="1"/>
        </dgm:presLayoutVars>
      </dgm:prSet>
      <dgm:spPr/>
      <dgm:t>
        <a:bodyPr/>
        <a:lstStyle/>
        <a:p>
          <a:endParaRPr lang="x-none"/>
        </a:p>
      </dgm:t>
    </dgm:pt>
    <dgm:pt modelId="{3D89D42D-5771-403F-9089-32975613450C}" type="pres">
      <dgm:prSet presAssocID="{7631B73D-9CEF-4C1E-B049-B5336B54574D}" presName="FiveNodes_5_text" presStyleLbl="node1" presStyleIdx="4" presStyleCnt="5">
        <dgm:presLayoutVars>
          <dgm:bulletEnabled val="1"/>
        </dgm:presLayoutVars>
      </dgm:prSet>
      <dgm:spPr/>
      <dgm:t>
        <a:bodyPr/>
        <a:lstStyle/>
        <a:p>
          <a:endParaRPr lang="x-none"/>
        </a:p>
      </dgm:t>
    </dgm:pt>
  </dgm:ptLst>
  <dgm:cxnLst>
    <dgm:cxn modelId="{2538A08A-5F2A-4972-AA42-86DE7A8390CF}" srcId="{7631B73D-9CEF-4C1E-B049-B5336B54574D}" destId="{D97F2638-09DB-4312-8C9E-178C26A39E5A}" srcOrd="1" destOrd="0" parTransId="{74B5A2ED-2022-4167-AE84-805EA341F1C6}" sibTransId="{6EC0B57B-B1F4-4122-BC9F-BED26692819C}"/>
    <dgm:cxn modelId="{1B3CB4D4-7A57-4B2F-91C8-ED102A5F58DF}" type="presOf" srcId="{7631B73D-9CEF-4C1E-B049-B5336B54574D}" destId="{372BF68C-8759-4072-BD67-3C12B39EB7BB}" srcOrd="0" destOrd="0" presId="urn:microsoft.com/office/officeart/2005/8/layout/vProcess5"/>
    <dgm:cxn modelId="{0134FAB4-85DD-4738-AC88-7B5C9771DDEB}" srcId="{7631B73D-9CEF-4C1E-B049-B5336B54574D}" destId="{76A1B19C-8EC2-4DD4-8969-1902A34C0E50}" srcOrd="2" destOrd="0" parTransId="{C2797917-6AD4-45BE-A1C0-0DC284B139CC}" sibTransId="{72F1B681-986D-422B-89FF-41F3011A5BED}"/>
    <dgm:cxn modelId="{BD0D6FE8-A307-48D4-BE50-51DADF199B4C}" type="presOf" srcId="{44FE294A-2C0A-4656-8AF2-B052BED27B76}" destId="{E971E42D-69B1-4AC5-9273-AD731620AB78}" srcOrd="0" destOrd="0" presId="urn:microsoft.com/office/officeart/2005/8/layout/vProcess5"/>
    <dgm:cxn modelId="{6EC952D3-D9A1-4DA5-91E7-21AA827E98D0}" srcId="{7631B73D-9CEF-4C1E-B049-B5336B54574D}" destId="{4E8F3ED1-0D11-47CB-8C92-76DE74A37AF2}" srcOrd="0" destOrd="0" parTransId="{A14D5A8F-FB22-44A7-BDE7-0A59E5C62F77}" sibTransId="{44FE294A-2C0A-4656-8AF2-B052BED27B76}"/>
    <dgm:cxn modelId="{D8926CAB-CF44-4757-B48D-D1791153DDA9}" type="presOf" srcId="{76A1B19C-8EC2-4DD4-8969-1902A34C0E50}" destId="{C061412D-F863-492D-912C-B60765F47F9A}" srcOrd="1" destOrd="0" presId="urn:microsoft.com/office/officeart/2005/8/layout/vProcess5"/>
    <dgm:cxn modelId="{F8C7B696-D19A-4A5B-A1C3-A3F0495A055C}" type="presOf" srcId="{4E8F3ED1-0D11-47CB-8C92-76DE74A37AF2}" destId="{61D7E682-ED76-4C17-AF9D-CA349F4E9803}" srcOrd="1" destOrd="0" presId="urn:microsoft.com/office/officeart/2005/8/layout/vProcess5"/>
    <dgm:cxn modelId="{31C568AD-6F4C-437A-BD87-4601BCEF3336}" type="presOf" srcId="{6EC0B57B-B1F4-4122-BC9F-BED26692819C}" destId="{291F3F55-2FF1-4255-A167-01D21955C55F}" srcOrd="0" destOrd="0" presId="urn:microsoft.com/office/officeart/2005/8/layout/vProcess5"/>
    <dgm:cxn modelId="{5F2E3665-B0EF-4A5A-8669-4605EA96C2C7}" type="presOf" srcId="{04FBFCE5-2593-4B44-BD27-929E773677D2}" destId="{91B83D3F-3E19-483C-AE55-4D4BFFDFB4AC}" srcOrd="0" destOrd="0" presId="urn:microsoft.com/office/officeart/2005/8/layout/vProcess5"/>
    <dgm:cxn modelId="{80AE6804-3E34-49B5-9BF2-97D8E76E2C5F}" type="presOf" srcId="{72F1B681-986D-422B-89FF-41F3011A5BED}" destId="{C3B7C2CA-4DB6-46D4-A37F-F8A6E2633265}" srcOrd="0" destOrd="0" presId="urn:microsoft.com/office/officeart/2005/8/layout/vProcess5"/>
    <dgm:cxn modelId="{32525D9C-BCE0-4287-896D-9450401D78C6}" type="presOf" srcId="{04FBFCE5-2593-4B44-BD27-929E773677D2}" destId="{3D89D42D-5771-403F-9089-32975613450C}" srcOrd="1" destOrd="0" presId="urn:microsoft.com/office/officeart/2005/8/layout/vProcess5"/>
    <dgm:cxn modelId="{4D55AB82-EA88-4117-85BA-BBDCE850631A}" type="presOf" srcId="{311B4845-634C-46DE-95E8-B317E965D20C}" destId="{2587D800-48A4-4599-8838-7544E856A09E}" srcOrd="1" destOrd="0" presId="urn:microsoft.com/office/officeart/2005/8/layout/vProcess5"/>
    <dgm:cxn modelId="{3F420367-725E-42A9-B2B4-C8DE43065C15}" type="presOf" srcId="{4E8F3ED1-0D11-47CB-8C92-76DE74A37AF2}" destId="{B4E86241-BC03-4764-A7F0-EE4F93FE361D}" srcOrd="0" destOrd="0" presId="urn:microsoft.com/office/officeart/2005/8/layout/vProcess5"/>
    <dgm:cxn modelId="{5706C949-4D56-428B-8B0B-6CFFC792DDE9}" type="presOf" srcId="{311B4845-634C-46DE-95E8-B317E965D20C}" destId="{F44A2D34-7F80-4DC6-AECD-B386CC18EE02}" srcOrd="0" destOrd="0" presId="urn:microsoft.com/office/officeart/2005/8/layout/vProcess5"/>
    <dgm:cxn modelId="{63828CF1-CC9B-472E-AB0A-CE4A2A1605C7}" type="presOf" srcId="{76A1B19C-8EC2-4DD4-8969-1902A34C0E50}" destId="{1C5A553C-3880-4D1D-BE09-58CBA940C5ED}" srcOrd="0" destOrd="0" presId="urn:microsoft.com/office/officeart/2005/8/layout/vProcess5"/>
    <dgm:cxn modelId="{A79739EA-C52C-404E-B564-EC1BA7F489BA}" type="presOf" srcId="{D97F2638-09DB-4312-8C9E-178C26A39E5A}" destId="{D676F0FE-B27A-478B-A384-2CA300B7B0E5}" srcOrd="1" destOrd="0" presId="urn:microsoft.com/office/officeart/2005/8/layout/vProcess5"/>
    <dgm:cxn modelId="{AA05A398-203F-4624-A225-3B69719F7C23}" srcId="{7631B73D-9CEF-4C1E-B049-B5336B54574D}" destId="{311B4845-634C-46DE-95E8-B317E965D20C}" srcOrd="3" destOrd="0" parTransId="{09F0BF96-8D25-45F0-B781-A9058661256D}" sibTransId="{383B00A3-0B43-4F5A-9AC6-FA6E7F8E077C}"/>
    <dgm:cxn modelId="{42C5702A-A542-4F16-B165-7CC2EB52053B}" srcId="{7631B73D-9CEF-4C1E-B049-B5336B54574D}" destId="{04FBFCE5-2593-4B44-BD27-929E773677D2}" srcOrd="4" destOrd="0" parTransId="{03F435E5-55DA-44EF-946B-601A7D3B3A3A}" sibTransId="{A5B0C883-9B98-4C2F-B4C1-056A07AFFBDC}"/>
    <dgm:cxn modelId="{439EE489-281A-4930-A1C1-73F11B95945A}" type="presOf" srcId="{D97F2638-09DB-4312-8C9E-178C26A39E5A}" destId="{3093A55D-BD52-45FB-AA19-9693CC1BC793}" srcOrd="0" destOrd="0" presId="urn:microsoft.com/office/officeart/2005/8/layout/vProcess5"/>
    <dgm:cxn modelId="{BF293ABC-9559-42C4-AFBE-7A2480E16477}" type="presOf" srcId="{383B00A3-0B43-4F5A-9AC6-FA6E7F8E077C}" destId="{661B61BD-7A16-412F-9E18-574B8F6DF33B}" srcOrd="0" destOrd="0" presId="urn:microsoft.com/office/officeart/2005/8/layout/vProcess5"/>
    <dgm:cxn modelId="{4CCE8047-2B81-43DC-A441-FC1976F56C47}" type="presParOf" srcId="{372BF68C-8759-4072-BD67-3C12B39EB7BB}" destId="{A123337F-1D42-4F2E-AFB2-1600EEED81EB}" srcOrd="0" destOrd="0" presId="urn:microsoft.com/office/officeart/2005/8/layout/vProcess5"/>
    <dgm:cxn modelId="{DA337F43-CFEF-4961-A300-4D3A09A3978C}" type="presParOf" srcId="{372BF68C-8759-4072-BD67-3C12B39EB7BB}" destId="{B4E86241-BC03-4764-A7F0-EE4F93FE361D}" srcOrd="1" destOrd="0" presId="urn:microsoft.com/office/officeart/2005/8/layout/vProcess5"/>
    <dgm:cxn modelId="{BCD5AADC-E78B-4A87-9623-3B7F752C0555}" type="presParOf" srcId="{372BF68C-8759-4072-BD67-3C12B39EB7BB}" destId="{3093A55D-BD52-45FB-AA19-9693CC1BC793}" srcOrd="2" destOrd="0" presId="urn:microsoft.com/office/officeart/2005/8/layout/vProcess5"/>
    <dgm:cxn modelId="{233A6425-10BB-49F2-8944-5C89AAA81DB9}" type="presParOf" srcId="{372BF68C-8759-4072-BD67-3C12B39EB7BB}" destId="{1C5A553C-3880-4D1D-BE09-58CBA940C5ED}" srcOrd="3" destOrd="0" presId="urn:microsoft.com/office/officeart/2005/8/layout/vProcess5"/>
    <dgm:cxn modelId="{331520DC-9A86-4CC6-82E6-AC9418991BB8}" type="presParOf" srcId="{372BF68C-8759-4072-BD67-3C12B39EB7BB}" destId="{F44A2D34-7F80-4DC6-AECD-B386CC18EE02}" srcOrd="4" destOrd="0" presId="urn:microsoft.com/office/officeart/2005/8/layout/vProcess5"/>
    <dgm:cxn modelId="{22E98A63-7DBF-44A1-8FF6-7B12D9001E15}" type="presParOf" srcId="{372BF68C-8759-4072-BD67-3C12B39EB7BB}" destId="{91B83D3F-3E19-483C-AE55-4D4BFFDFB4AC}" srcOrd="5" destOrd="0" presId="urn:microsoft.com/office/officeart/2005/8/layout/vProcess5"/>
    <dgm:cxn modelId="{7912CB27-121F-4811-9D2E-B9FF0CC687E4}" type="presParOf" srcId="{372BF68C-8759-4072-BD67-3C12B39EB7BB}" destId="{E971E42D-69B1-4AC5-9273-AD731620AB78}" srcOrd="6" destOrd="0" presId="urn:microsoft.com/office/officeart/2005/8/layout/vProcess5"/>
    <dgm:cxn modelId="{34FD1C77-BE49-42E7-BA56-C1E27AF6A245}" type="presParOf" srcId="{372BF68C-8759-4072-BD67-3C12B39EB7BB}" destId="{291F3F55-2FF1-4255-A167-01D21955C55F}" srcOrd="7" destOrd="0" presId="urn:microsoft.com/office/officeart/2005/8/layout/vProcess5"/>
    <dgm:cxn modelId="{141A98E4-B98E-4EA3-830D-E126F3640628}" type="presParOf" srcId="{372BF68C-8759-4072-BD67-3C12B39EB7BB}" destId="{C3B7C2CA-4DB6-46D4-A37F-F8A6E2633265}" srcOrd="8" destOrd="0" presId="urn:microsoft.com/office/officeart/2005/8/layout/vProcess5"/>
    <dgm:cxn modelId="{D6DB104D-0E7B-4757-B7E3-B7424D571E8E}" type="presParOf" srcId="{372BF68C-8759-4072-BD67-3C12B39EB7BB}" destId="{661B61BD-7A16-412F-9E18-574B8F6DF33B}" srcOrd="9" destOrd="0" presId="urn:microsoft.com/office/officeart/2005/8/layout/vProcess5"/>
    <dgm:cxn modelId="{AFF3690E-C3C2-4C97-B25D-053A9F31D302}" type="presParOf" srcId="{372BF68C-8759-4072-BD67-3C12B39EB7BB}" destId="{61D7E682-ED76-4C17-AF9D-CA349F4E9803}" srcOrd="10" destOrd="0" presId="urn:microsoft.com/office/officeart/2005/8/layout/vProcess5"/>
    <dgm:cxn modelId="{81CA2D65-5331-4AF0-B2A9-EAF6DF322283}" type="presParOf" srcId="{372BF68C-8759-4072-BD67-3C12B39EB7BB}" destId="{D676F0FE-B27A-478B-A384-2CA300B7B0E5}" srcOrd="11" destOrd="0" presId="urn:microsoft.com/office/officeart/2005/8/layout/vProcess5"/>
    <dgm:cxn modelId="{DD307EBE-5EB5-4C29-A2F8-A73B1CABFF14}" type="presParOf" srcId="{372BF68C-8759-4072-BD67-3C12B39EB7BB}" destId="{C061412D-F863-492D-912C-B60765F47F9A}" srcOrd="12" destOrd="0" presId="urn:microsoft.com/office/officeart/2005/8/layout/vProcess5"/>
    <dgm:cxn modelId="{5525C14E-F13E-4789-9993-0891928AAA9A}" type="presParOf" srcId="{372BF68C-8759-4072-BD67-3C12B39EB7BB}" destId="{2587D800-48A4-4599-8838-7544E856A09E}" srcOrd="13" destOrd="0" presId="urn:microsoft.com/office/officeart/2005/8/layout/vProcess5"/>
    <dgm:cxn modelId="{CF54F08F-92DF-4521-B480-1E52CAF30A8E}" type="presParOf" srcId="{372BF68C-8759-4072-BD67-3C12B39EB7BB}" destId="{3D89D42D-5771-403F-9089-32975613450C}"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7B7A2D0-D424-4080-8C6B-72C5DB84DE19}" type="doc">
      <dgm:prSet loTypeId="urn:microsoft.com/office/officeart/2009/3/layout/RandomtoResultProcess" loCatId="process" qsTypeId="urn:microsoft.com/office/officeart/2005/8/quickstyle/simple1" qsCatId="simple" csTypeId="urn:microsoft.com/office/officeart/2005/8/colors/accent1_2" csCatId="accent1" phldr="1"/>
      <dgm:spPr/>
      <dgm:t>
        <a:bodyPr/>
        <a:lstStyle/>
        <a:p>
          <a:endParaRPr lang="x-none"/>
        </a:p>
      </dgm:t>
    </dgm:pt>
    <dgm:pt modelId="{B9E39901-A481-4BB6-A146-9396CF85B55E}">
      <dgm:prSet phldrT="[Text]"/>
      <dgm:spPr/>
      <dgm:t>
        <a:bodyPr/>
        <a:lstStyle/>
        <a:p>
          <a:r>
            <a:rPr lang="x-none" dirty="0" smtClean="0"/>
            <a:t>Dostavljanje ponuda</a:t>
          </a:r>
          <a:endParaRPr lang="x-none" dirty="0"/>
        </a:p>
      </dgm:t>
    </dgm:pt>
    <dgm:pt modelId="{D31410E2-BDC1-48EE-818A-9D91BDDDF7CB}" type="parTrans" cxnId="{D50E7586-B617-42D9-B2FC-E2BECC4D3581}">
      <dgm:prSet/>
      <dgm:spPr/>
      <dgm:t>
        <a:bodyPr/>
        <a:lstStyle/>
        <a:p>
          <a:endParaRPr lang="x-none"/>
        </a:p>
      </dgm:t>
    </dgm:pt>
    <dgm:pt modelId="{6ED0C4D2-1EE3-4B41-AF67-BE1DB3A2E6F7}" type="sibTrans" cxnId="{D50E7586-B617-42D9-B2FC-E2BECC4D3581}">
      <dgm:prSet/>
      <dgm:spPr/>
      <dgm:t>
        <a:bodyPr/>
        <a:lstStyle/>
        <a:p>
          <a:endParaRPr lang="x-none"/>
        </a:p>
      </dgm:t>
    </dgm:pt>
    <dgm:pt modelId="{D9C021A7-AF96-4E66-A8FA-D7B777A65A16}">
      <dgm:prSet phldrT="[Text]"/>
      <dgm:spPr/>
      <dgm:t>
        <a:bodyPr/>
        <a:lstStyle/>
        <a:p>
          <a:r>
            <a:rPr lang="x-none" dirty="0" smtClean="0"/>
            <a:t>Odbor poverilaca (rok-15 dana)</a:t>
          </a:r>
          <a:endParaRPr lang="x-none" dirty="0"/>
        </a:p>
      </dgm:t>
    </dgm:pt>
    <dgm:pt modelId="{378E462D-3528-4016-B973-66B053A24389}" type="parTrans" cxnId="{EC311B24-4491-48A6-ADAC-993B22D412A9}">
      <dgm:prSet/>
      <dgm:spPr/>
      <dgm:t>
        <a:bodyPr/>
        <a:lstStyle/>
        <a:p>
          <a:endParaRPr lang="x-none"/>
        </a:p>
      </dgm:t>
    </dgm:pt>
    <dgm:pt modelId="{0ADB42D6-2F26-42CF-8012-145695EECB87}" type="sibTrans" cxnId="{EC311B24-4491-48A6-ADAC-993B22D412A9}">
      <dgm:prSet/>
      <dgm:spPr/>
      <dgm:t>
        <a:bodyPr/>
        <a:lstStyle/>
        <a:p>
          <a:endParaRPr lang="x-none"/>
        </a:p>
      </dgm:t>
    </dgm:pt>
    <dgm:pt modelId="{682D91BB-FB06-4860-9CC7-1E69D7597645}">
      <dgm:prSet phldrT="[Text]">
        <dgm:style>
          <a:lnRef idx="1">
            <a:schemeClr val="accent2"/>
          </a:lnRef>
          <a:fillRef idx="2">
            <a:schemeClr val="accent2"/>
          </a:fillRef>
          <a:effectRef idx="1">
            <a:schemeClr val="accent2"/>
          </a:effectRef>
          <a:fontRef idx="minor">
            <a:schemeClr val="dk1"/>
          </a:fontRef>
        </dgm:style>
      </dgm:prSet>
      <dgm:spPr/>
      <dgm:t>
        <a:bodyPr/>
        <a:lstStyle/>
        <a:p>
          <a:r>
            <a:rPr lang="x-none" dirty="0" smtClean="0"/>
            <a:t>Odabir procenitelja</a:t>
          </a:r>
          <a:endParaRPr lang="x-none" dirty="0"/>
        </a:p>
      </dgm:t>
    </dgm:pt>
    <dgm:pt modelId="{14B2351B-D081-4278-B441-B2884ED3E943}" type="parTrans" cxnId="{230E5E0A-2AD1-4DA2-ABAD-A5F84270C712}">
      <dgm:prSet/>
      <dgm:spPr/>
      <dgm:t>
        <a:bodyPr/>
        <a:lstStyle/>
        <a:p>
          <a:endParaRPr lang="x-none"/>
        </a:p>
      </dgm:t>
    </dgm:pt>
    <dgm:pt modelId="{610D00D2-525A-4D58-BC1D-67E755AFE06F}" type="sibTrans" cxnId="{230E5E0A-2AD1-4DA2-ABAD-A5F84270C712}">
      <dgm:prSet/>
      <dgm:spPr/>
      <dgm:t>
        <a:bodyPr/>
        <a:lstStyle/>
        <a:p>
          <a:endParaRPr lang="x-none"/>
        </a:p>
      </dgm:t>
    </dgm:pt>
    <dgm:pt modelId="{4807EFDF-27E8-4A28-8271-C32F8FFC91AC}" type="pres">
      <dgm:prSet presAssocID="{27B7A2D0-D424-4080-8C6B-72C5DB84DE19}" presName="Name0" presStyleCnt="0">
        <dgm:presLayoutVars>
          <dgm:dir/>
          <dgm:animOne val="branch"/>
          <dgm:animLvl val="lvl"/>
        </dgm:presLayoutVars>
      </dgm:prSet>
      <dgm:spPr/>
      <dgm:t>
        <a:bodyPr/>
        <a:lstStyle/>
        <a:p>
          <a:endParaRPr lang="x-none"/>
        </a:p>
      </dgm:t>
    </dgm:pt>
    <dgm:pt modelId="{F4F8FBC1-AB8B-441C-BC16-287D352243BE}" type="pres">
      <dgm:prSet presAssocID="{B9E39901-A481-4BB6-A146-9396CF85B55E}" presName="chaos" presStyleCnt="0"/>
      <dgm:spPr/>
    </dgm:pt>
    <dgm:pt modelId="{20AA7B57-E484-4FB5-894C-8F2569D3FBC1}" type="pres">
      <dgm:prSet presAssocID="{B9E39901-A481-4BB6-A146-9396CF85B55E}" presName="parTx1" presStyleLbl="revTx" presStyleIdx="0" presStyleCnt="2"/>
      <dgm:spPr/>
      <dgm:t>
        <a:bodyPr/>
        <a:lstStyle/>
        <a:p>
          <a:endParaRPr lang="x-none"/>
        </a:p>
      </dgm:t>
    </dgm:pt>
    <dgm:pt modelId="{903F76BD-B52E-401B-A4CC-6C3B71F65570}" type="pres">
      <dgm:prSet presAssocID="{B9E39901-A481-4BB6-A146-9396CF85B55E}" presName="c1" presStyleLbl="node1" presStyleIdx="0" presStyleCnt="19"/>
      <dgm:spPr/>
    </dgm:pt>
    <dgm:pt modelId="{582F1F3D-9513-40A5-A951-8CE71231E80F}" type="pres">
      <dgm:prSet presAssocID="{B9E39901-A481-4BB6-A146-9396CF85B55E}" presName="c2" presStyleLbl="node1" presStyleIdx="1" presStyleCnt="19"/>
      <dgm:spPr/>
    </dgm:pt>
    <dgm:pt modelId="{38ABB4C6-F1CE-40B0-A420-1A29D0D0B8F1}" type="pres">
      <dgm:prSet presAssocID="{B9E39901-A481-4BB6-A146-9396CF85B55E}" presName="c3" presStyleLbl="node1" presStyleIdx="2" presStyleCnt="19"/>
      <dgm:spPr/>
    </dgm:pt>
    <dgm:pt modelId="{F78D6EE1-C080-479D-B004-CDFF20556559}" type="pres">
      <dgm:prSet presAssocID="{B9E39901-A481-4BB6-A146-9396CF85B55E}" presName="c4" presStyleLbl="node1" presStyleIdx="3" presStyleCnt="19"/>
      <dgm:spPr/>
    </dgm:pt>
    <dgm:pt modelId="{A4A00DBC-A23D-4FF8-8AA6-33056B228DAF}" type="pres">
      <dgm:prSet presAssocID="{B9E39901-A481-4BB6-A146-9396CF85B55E}" presName="c5" presStyleLbl="node1" presStyleIdx="4" presStyleCnt="19"/>
      <dgm:spPr/>
    </dgm:pt>
    <dgm:pt modelId="{4D250E7D-8453-4B7C-87B6-694FBBDBF962}" type="pres">
      <dgm:prSet presAssocID="{B9E39901-A481-4BB6-A146-9396CF85B55E}" presName="c6" presStyleLbl="node1" presStyleIdx="5" presStyleCnt="19"/>
      <dgm:spPr/>
    </dgm:pt>
    <dgm:pt modelId="{9B07D5D6-E372-4EF6-9A83-90D434DDD652}" type="pres">
      <dgm:prSet presAssocID="{B9E39901-A481-4BB6-A146-9396CF85B55E}" presName="c7" presStyleLbl="node1" presStyleIdx="6" presStyleCnt="19"/>
      <dgm:spPr/>
    </dgm:pt>
    <dgm:pt modelId="{0830A455-3E10-49B8-BA1A-33BE3F77406D}" type="pres">
      <dgm:prSet presAssocID="{B9E39901-A481-4BB6-A146-9396CF85B55E}" presName="c8" presStyleLbl="node1" presStyleIdx="7" presStyleCnt="19"/>
      <dgm:spPr/>
    </dgm:pt>
    <dgm:pt modelId="{3218F0BF-4222-47E1-9B3B-FC60C2407D88}" type="pres">
      <dgm:prSet presAssocID="{B9E39901-A481-4BB6-A146-9396CF85B55E}" presName="c9" presStyleLbl="node1" presStyleIdx="8" presStyleCnt="19"/>
      <dgm:spPr/>
    </dgm:pt>
    <dgm:pt modelId="{6D5B84EA-5BC7-4A95-8CB1-D0D2C7DB1925}" type="pres">
      <dgm:prSet presAssocID="{B9E39901-A481-4BB6-A146-9396CF85B55E}" presName="c10" presStyleLbl="node1" presStyleIdx="9" presStyleCnt="19"/>
      <dgm:spPr/>
    </dgm:pt>
    <dgm:pt modelId="{94B89F38-9DD3-4876-A4BC-6A88D0DF39D1}" type="pres">
      <dgm:prSet presAssocID="{B9E39901-A481-4BB6-A146-9396CF85B55E}" presName="c11" presStyleLbl="node1" presStyleIdx="10" presStyleCnt="19"/>
      <dgm:spPr/>
    </dgm:pt>
    <dgm:pt modelId="{61D8B850-B33D-476D-BBE5-1DCFB92C17ED}" type="pres">
      <dgm:prSet presAssocID="{B9E39901-A481-4BB6-A146-9396CF85B55E}" presName="c12" presStyleLbl="node1" presStyleIdx="11" presStyleCnt="19"/>
      <dgm:spPr/>
    </dgm:pt>
    <dgm:pt modelId="{6A3CFFA6-F855-4D8A-8DEF-CDB07B1B36D9}" type="pres">
      <dgm:prSet presAssocID="{B9E39901-A481-4BB6-A146-9396CF85B55E}" presName="c13" presStyleLbl="node1" presStyleIdx="12" presStyleCnt="19"/>
      <dgm:spPr/>
    </dgm:pt>
    <dgm:pt modelId="{4B7457B8-9313-4145-B9E6-89739904A63E}" type="pres">
      <dgm:prSet presAssocID="{B9E39901-A481-4BB6-A146-9396CF85B55E}" presName="c14" presStyleLbl="node1" presStyleIdx="13" presStyleCnt="19"/>
      <dgm:spPr/>
    </dgm:pt>
    <dgm:pt modelId="{44409D6C-A5FB-42F2-AE3C-1132094DFFD6}" type="pres">
      <dgm:prSet presAssocID="{B9E39901-A481-4BB6-A146-9396CF85B55E}" presName="c15" presStyleLbl="node1" presStyleIdx="14" presStyleCnt="19"/>
      <dgm:spPr/>
    </dgm:pt>
    <dgm:pt modelId="{62698C8D-C1B0-4D23-A401-8DD4F31CBA62}" type="pres">
      <dgm:prSet presAssocID="{B9E39901-A481-4BB6-A146-9396CF85B55E}" presName="c16" presStyleLbl="node1" presStyleIdx="15" presStyleCnt="19"/>
      <dgm:spPr/>
    </dgm:pt>
    <dgm:pt modelId="{A22A44DC-35B7-486F-80FE-450376327AED}" type="pres">
      <dgm:prSet presAssocID="{B9E39901-A481-4BB6-A146-9396CF85B55E}" presName="c17" presStyleLbl="node1" presStyleIdx="16" presStyleCnt="19"/>
      <dgm:spPr/>
    </dgm:pt>
    <dgm:pt modelId="{9E909E7A-BD0D-4CFC-A975-037BFEB609AC}" type="pres">
      <dgm:prSet presAssocID="{B9E39901-A481-4BB6-A146-9396CF85B55E}" presName="c18" presStyleLbl="node1" presStyleIdx="17" presStyleCnt="19"/>
      <dgm:spPr/>
    </dgm:pt>
    <dgm:pt modelId="{83609456-0F34-4E73-9757-B81CAA8FD889}" type="pres">
      <dgm:prSet presAssocID="{6ED0C4D2-1EE3-4B41-AF67-BE1DB3A2E6F7}" presName="chevronComposite1" presStyleCnt="0"/>
      <dgm:spPr/>
    </dgm:pt>
    <dgm:pt modelId="{E7B8A5C1-43AE-4AB5-95F2-D50210F004D6}" type="pres">
      <dgm:prSet presAssocID="{6ED0C4D2-1EE3-4B41-AF67-BE1DB3A2E6F7}" presName="chevron1" presStyleLbl="sibTrans2D1" presStyleIdx="0" presStyleCnt="2">
        <dgm:style>
          <a:lnRef idx="1">
            <a:schemeClr val="accent2"/>
          </a:lnRef>
          <a:fillRef idx="2">
            <a:schemeClr val="accent2"/>
          </a:fillRef>
          <a:effectRef idx="1">
            <a:schemeClr val="accent2"/>
          </a:effectRef>
          <a:fontRef idx="minor">
            <a:schemeClr val="dk1"/>
          </a:fontRef>
        </dgm:style>
      </dgm:prSet>
      <dgm:spPr/>
    </dgm:pt>
    <dgm:pt modelId="{107E60FF-D5AA-432C-9E52-7A60D1E986BD}" type="pres">
      <dgm:prSet presAssocID="{6ED0C4D2-1EE3-4B41-AF67-BE1DB3A2E6F7}" presName="spChevron1" presStyleCnt="0"/>
      <dgm:spPr/>
    </dgm:pt>
    <dgm:pt modelId="{1FD0AB91-AE09-4758-A223-5E1131744E28}" type="pres">
      <dgm:prSet presAssocID="{D9C021A7-AF96-4E66-A8FA-D7B777A65A16}" presName="middle" presStyleCnt="0"/>
      <dgm:spPr/>
    </dgm:pt>
    <dgm:pt modelId="{061A541A-12D6-4A56-BD4B-F366E34359ED}" type="pres">
      <dgm:prSet presAssocID="{D9C021A7-AF96-4E66-A8FA-D7B777A65A16}" presName="parTxMid" presStyleLbl="revTx" presStyleIdx="1" presStyleCnt="2"/>
      <dgm:spPr/>
      <dgm:t>
        <a:bodyPr/>
        <a:lstStyle/>
        <a:p>
          <a:endParaRPr lang="x-none"/>
        </a:p>
      </dgm:t>
    </dgm:pt>
    <dgm:pt modelId="{04EF2D22-D916-4EAC-87FC-6AB8C9C3EF84}" type="pres">
      <dgm:prSet presAssocID="{D9C021A7-AF96-4E66-A8FA-D7B777A65A16}" presName="spMid" presStyleCnt="0"/>
      <dgm:spPr/>
    </dgm:pt>
    <dgm:pt modelId="{5782B3B4-536C-4F7F-9731-9DF423E0EEAC}" type="pres">
      <dgm:prSet presAssocID="{0ADB42D6-2F26-42CF-8012-145695EECB87}" presName="chevronComposite1" presStyleCnt="0"/>
      <dgm:spPr/>
    </dgm:pt>
    <dgm:pt modelId="{167DCA69-59B0-4F03-8F1E-5A5D430E0257}" type="pres">
      <dgm:prSet presAssocID="{0ADB42D6-2F26-42CF-8012-145695EECB87}" presName="chevron1" presStyleLbl="sibTrans2D1" presStyleIdx="1" presStyleCnt="2">
        <dgm:style>
          <a:lnRef idx="1">
            <a:schemeClr val="accent2"/>
          </a:lnRef>
          <a:fillRef idx="2">
            <a:schemeClr val="accent2"/>
          </a:fillRef>
          <a:effectRef idx="1">
            <a:schemeClr val="accent2"/>
          </a:effectRef>
          <a:fontRef idx="minor">
            <a:schemeClr val="dk1"/>
          </a:fontRef>
        </dgm:style>
      </dgm:prSet>
      <dgm:spPr/>
    </dgm:pt>
    <dgm:pt modelId="{BDD4DF64-0C9A-4F5E-8A0F-F98B669E8C8B}" type="pres">
      <dgm:prSet presAssocID="{0ADB42D6-2F26-42CF-8012-145695EECB87}" presName="spChevron1" presStyleCnt="0"/>
      <dgm:spPr/>
    </dgm:pt>
    <dgm:pt modelId="{278AA4E2-8E1B-4292-9374-AFD53C9537D0}" type="pres">
      <dgm:prSet presAssocID="{682D91BB-FB06-4860-9CC7-1E69D7597645}" presName="last" presStyleCnt="0"/>
      <dgm:spPr/>
    </dgm:pt>
    <dgm:pt modelId="{CAAF1622-F0BE-4B7D-8D69-BBA3E95F16E9}" type="pres">
      <dgm:prSet presAssocID="{682D91BB-FB06-4860-9CC7-1E69D7597645}" presName="circleTx" presStyleLbl="node1" presStyleIdx="18" presStyleCnt="19"/>
      <dgm:spPr/>
      <dgm:t>
        <a:bodyPr/>
        <a:lstStyle/>
        <a:p>
          <a:endParaRPr lang="x-none"/>
        </a:p>
      </dgm:t>
    </dgm:pt>
    <dgm:pt modelId="{46DFEF25-93D2-44C4-BD4F-714A37A3F386}" type="pres">
      <dgm:prSet presAssocID="{682D91BB-FB06-4860-9CC7-1E69D7597645}" presName="spN" presStyleCnt="0"/>
      <dgm:spPr/>
    </dgm:pt>
  </dgm:ptLst>
  <dgm:cxnLst>
    <dgm:cxn modelId="{EC311B24-4491-48A6-ADAC-993B22D412A9}" srcId="{27B7A2D0-D424-4080-8C6B-72C5DB84DE19}" destId="{D9C021A7-AF96-4E66-A8FA-D7B777A65A16}" srcOrd="1" destOrd="0" parTransId="{378E462D-3528-4016-B973-66B053A24389}" sibTransId="{0ADB42D6-2F26-42CF-8012-145695EECB87}"/>
    <dgm:cxn modelId="{13F649E6-B145-475F-A00D-CAB9F562248B}" type="presOf" srcId="{682D91BB-FB06-4860-9CC7-1E69D7597645}" destId="{CAAF1622-F0BE-4B7D-8D69-BBA3E95F16E9}" srcOrd="0" destOrd="0" presId="urn:microsoft.com/office/officeart/2009/3/layout/RandomtoResultProcess"/>
    <dgm:cxn modelId="{D50E7586-B617-42D9-B2FC-E2BECC4D3581}" srcId="{27B7A2D0-D424-4080-8C6B-72C5DB84DE19}" destId="{B9E39901-A481-4BB6-A146-9396CF85B55E}" srcOrd="0" destOrd="0" parTransId="{D31410E2-BDC1-48EE-818A-9D91BDDDF7CB}" sibTransId="{6ED0C4D2-1EE3-4B41-AF67-BE1DB3A2E6F7}"/>
    <dgm:cxn modelId="{F9F638EB-DA38-4B3A-8356-14B84E2215EB}" type="presOf" srcId="{D9C021A7-AF96-4E66-A8FA-D7B777A65A16}" destId="{061A541A-12D6-4A56-BD4B-F366E34359ED}" srcOrd="0" destOrd="0" presId="urn:microsoft.com/office/officeart/2009/3/layout/RandomtoResultProcess"/>
    <dgm:cxn modelId="{34363F05-CFDB-44C6-BCCC-40A0C83DB5E5}" type="presOf" srcId="{B9E39901-A481-4BB6-A146-9396CF85B55E}" destId="{20AA7B57-E484-4FB5-894C-8F2569D3FBC1}" srcOrd="0" destOrd="0" presId="urn:microsoft.com/office/officeart/2009/3/layout/RandomtoResultProcess"/>
    <dgm:cxn modelId="{AA12D694-323A-4399-BB4C-B1F5C0CF259D}" type="presOf" srcId="{27B7A2D0-D424-4080-8C6B-72C5DB84DE19}" destId="{4807EFDF-27E8-4A28-8271-C32F8FFC91AC}" srcOrd="0" destOrd="0" presId="urn:microsoft.com/office/officeart/2009/3/layout/RandomtoResultProcess"/>
    <dgm:cxn modelId="{230E5E0A-2AD1-4DA2-ABAD-A5F84270C712}" srcId="{27B7A2D0-D424-4080-8C6B-72C5DB84DE19}" destId="{682D91BB-FB06-4860-9CC7-1E69D7597645}" srcOrd="2" destOrd="0" parTransId="{14B2351B-D081-4278-B441-B2884ED3E943}" sibTransId="{610D00D2-525A-4D58-BC1D-67E755AFE06F}"/>
    <dgm:cxn modelId="{1D54AEA1-0764-4A1B-AD22-F47F17305E42}" type="presParOf" srcId="{4807EFDF-27E8-4A28-8271-C32F8FFC91AC}" destId="{F4F8FBC1-AB8B-441C-BC16-287D352243BE}" srcOrd="0" destOrd="0" presId="urn:microsoft.com/office/officeart/2009/3/layout/RandomtoResultProcess"/>
    <dgm:cxn modelId="{B934869D-E032-4414-9099-48012D4C3EFE}" type="presParOf" srcId="{F4F8FBC1-AB8B-441C-BC16-287D352243BE}" destId="{20AA7B57-E484-4FB5-894C-8F2569D3FBC1}" srcOrd="0" destOrd="0" presId="urn:microsoft.com/office/officeart/2009/3/layout/RandomtoResultProcess"/>
    <dgm:cxn modelId="{05106754-F3CC-4FD6-AC29-FB30704D2D9A}" type="presParOf" srcId="{F4F8FBC1-AB8B-441C-BC16-287D352243BE}" destId="{903F76BD-B52E-401B-A4CC-6C3B71F65570}" srcOrd="1" destOrd="0" presId="urn:microsoft.com/office/officeart/2009/3/layout/RandomtoResultProcess"/>
    <dgm:cxn modelId="{8D20FE7E-ABA4-4CEE-B235-2FCB88ADB15A}" type="presParOf" srcId="{F4F8FBC1-AB8B-441C-BC16-287D352243BE}" destId="{582F1F3D-9513-40A5-A951-8CE71231E80F}" srcOrd="2" destOrd="0" presId="urn:microsoft.com/office/officeart/2009/3/layout/RandomtoResultProcess"/>
    <dgm:cxn modelId="{50CF2DAF-EEFF-4BAF-BE7B-41B65654B879}" type="presParOf" srcId="{F4F8FBC1-AB8B-441C-BC16-287D352243BE}" destId="{38ABB4C6-F1CE-40B0-A420-1A29D0D0B8F1}" srcOrd="3" destOrd="0" presId="urn:microsoft.com/office/officeart/2009/3/layout/RandomtoResultProcess"/>
    <dgm:cxn modelId="{494E9161-ECC4-4371-B857-43BA386D2DC6}" type="presParOf" srcId="{F4F8FBC1-AB8B-441C-BC16-287D352243BE}" destId="{F78D6EE1-C080-479D-B004-CDFF20556559}" srcOrd="4" destOrd="0" presId="urn:microsoft.com/office/officeart/2009/3/layout/RandomtoResultProcess"/>
    <dgm:cxn modelId="{B2B19ED3-6846-4BA1-8B7B-3F344C93711C}" type="presParOf" srcId="{F4F8FBC1-AB8B-441C-BC16-287D352243BE}" destId="{A4A00DBC-A23D-4FF8-8AA6-33056B228DAF}" srcOrd="5" destOrd="0" presId="urn:microsoft.com/office/officeart/2009/3/layout/RandomtoResultProcess"/>
    <dgm:cxn modelId="{4E47F508-D8C8-418A-B903-EAEB1B09F2F5}" type="presParOf" srcId="{F4F8FBC1-AB8B-441C-BC16-287D352243BE}" destId="{4D250E7D-8453-4B7C-87B6-694FBBDBF962}" srcOrd="6" destOrd="0" presId="urn:microsoft.com/office/officeart/2009/3/layout/RandomtoResultProcess"/>
    <dgm:cxn modelId="{68EC9F9F-CBFA-4693-8C91-3DBD967F3D32}" type="presParOf" srcId="{F4F8FBC1-AB8B-441C-BC16-287D352243BE}" destId="{9B07D5D6-E372-4EF6-9A83-90D434DDD652}" srcOrd="7" destOrd="0" presId="urn:microsoft.com/office/officeart/2009/3/layout/RandomtoResultProcess"/>
    <dgm:cxn modelId="{C2EB1829-CF26-4977-805F-BBF05AC6BFE1}" type="presParOf" srcId="{F4F8FBC1-AB8B-441C-BC16-287D352243BE}" destId="{0830A455-3E10-49B8-BA1A-33BE3F77406D}" srcOrd="8" destOrd="0" presId="urn:microsoft.com/office/officeart/2009/3/layout/RandomtoResultProcess"/>
    <dgm:cxn modelId="{18E08E01-DB2A-432B-BAFE-87B1459696AE}" type="presParOf" srcId="{F4F8FBC1-AB8B-441C-BC16-287D352243BE}" destId="{3218F0BF-4222-47E1-9B3B-FC60C2407D88}" srcOrd="9" destOrd="0" presId="urn:microsoft.com/office/officeart/2009/3/layout/RandomtoResultProcess"/>
    <dgm:cxn modelId="{DCFEA788-9DE8-4C3A-AA7F-55F17D26CC49}" type="presParOf" srcId="{F4F8FBC1-AB8B-441C-BC16-287D352243BE}" destId="{6D5B84EA-5BC7-4A95-8CB1-D0D2C7DB1925}" srcOrd="10" destOrd="0" presId="urn:microsoft.com/office/officeart/2009/3/layout/RandomtoResultProcess"/>
    <dgm:cxn modelId="{1579069E-BF03-47F1-BB46-E995DCD8A969}" type="presParOf" srcId="{F4F8FBC1-AB8B-441C-BC16-287D352243BE}" destId="{94B89F38-9DD3-4876-A4BC-6A88D0DF39D1}" srcOrd="11" destOrd="0" presId="urn:microsoft.com/office/officeart/2009/3/layout/RandomtoResultProcess"/>
    <dgm:cxn modelId="{C21D5936-C8F2-4B88-BCDB-47408E4492E7}" type="presParOf" srcId="{F4F8FBC1-AB8B-441C-BC16-287D352243BE}" destId="{61D8B850-B33D-476D-BBE5-1DCFB92C17ED}" srcOrd="12" destOrd="0" presId="urn:microsoft.com/office/officeart/2009/3/layout/RandomtoResultProcess"/>
    <dgm:cxn modelId="{03BD3D7A-33A4-4257-B32D-168F50A045BB}" type="presParOf" srcId="{F4F8FBC1-AB8B-441C-BC16-287D352243BE}" destId="{6A3CFFA6-F855-4D8A-8DEF-CDB07B1B36D9}" srcOrd="13" destOrd="0" presId="urn:microsoft.com/office/officeart/2009/3/layout/RandomtoResultProcess"/>
    <dgm:cxn modelId="{47CB286F-B26F-4A50-A70D-894D6D554B35}" type="presParOf" srcId="{F4F8FBC1-AB8B-441C-BC16-287D352243BE}" destId="{4B7457B8-9313-4145-B9E6-89739904A63E}" srcOrd="14" destOrd="0" presId="urn:microsoft.com/office/officeart/2009/3/layout/RandomtoResultProcess"/>
    <dgm:cxn modelId="{26389784-EA4C-4E06-934A-62863C0DB6FA}" type="presParOf" srcId="{F4F8FBC1-AB8B-441C-BC16-287D352243BE}" destId="{44409D6C-A5FB-42F2-AE3C-1132094DFFD6}" srcOrd="15" destOrd="0" presId="urn:microsoft.com/office/officeart/2009/3/layout/RandomtoResultProcess"/>
    <dgm:cxn modelId="{BF85BE63-AC46-4A7C-82B7-78D90D03202E}" type="presParOf" srcId="{F4F8FBC1-AB8B-441C-BC16-287D352243BE}" destId="{62698C8D-C1B0-4D23-A401-8DD4F31CBA62}" srcOrd="16" destOrd="0" presId="urn:microsoft.com/office/officeart/2009/3/layout/RandomtoResultProcess"/>
    <dgm:cxn modelId="{CF015A21-8C90-4AD7-BC23-3FDC7E09C33C}" type="presParOf" srcId="{F4F8FBC1-AB8B-441C-BC16-287D352243BE}" destId="{A22A44DC-35B7-486F-80FE-450376327AED}" srcOrd="17" destOrd="0" presId="urn:microsoft.com/office/officeart/2009/3/layout/RandomtoResultProcess"/>
    <dgm:cxn modelId="{B6B7100F-A795-464C-AB5A-3EF6B5EAF5A5}" type="presParOf" srcId="{F4F8FBC1-AB8B-441C-BC16-287D352243BE}" destId="{9E909E7A-BD0D-4CFC-A975-037BFEB609AC}" srcOrd="18" destOrd="0" presId="urn:microsoft.com/office/officeart/2009/3/layout/RandomtoResultProcess"/>
    <dgm:cxn modelId="{9D488050-2947-41C8-9596-FEFFB81C81F1}" type="presParOf" srcId="{4807EFDF-27E8-4A28-8271-C32F8FFC91AC}" destId="{83609456-0F34-4E73-9757-B81CAA8FD889}" srcOrd="1" destOrd="0" presId="urn:microsoft.com/office/officeart/2009/3/layout/RandomtoResultProcess"/>
    <dgm:cxn modelId="{0E6E4758-FA50-40F7-86E1-3E58E27F3EBB}" type="presParOf" srcId="{83609456-0F34-4E73-9757-B81CAA8FD889}" destId="{E7B8A5C1-43AE-4AB5-95F2-D50210F004D6}" srcOrd="0" destOrd="0" presId="urn:microsoft.com/office/officeart/2009/3/layout/RandomtoResultProcess"/>
    <dgm:cxn modelId="{2F597DB6-C42D-4EC7-84E7-1928B7C4D789}" type="presParOf" srcId="{83609456-0F34-4E73-9757-B81CAA8FD889}" destId="{107E60FF-D5AA-432C-9E52-7A60D1E986BD}" srcOrd="1" destOrd="0" presId="urn:microsoft.com/office/officeart/2009/3/layout/RandomtoResultProcess"/>
    <dgm:cxn modelId="{7D1FDA37-1603-4351-91B1-E356DDE90083}" type="presParOf" srcId="{4807EFDF-27E8-4A28-8271-C32F8FFC91AC}" destId="{1FD0AB91-AE09-4758-A223-5E1131744E28}" srcOrd="2" destOrd="0" presId="urn:microsoft.com/office/officeart/2009/3/layout/RandomtoResultProcess"/>
    <dgm:cxn modelId="{B8182D4A-4A58-4A8D-A4A2-1C51417E36BC}" type="presParOf" srcId="{1FD0AB91-AE09-4758-A223-5E1131744E28}" destId="{061A541A-12D6-4A56-BD4B-F366E34359ED}" srcOrd="0" destOrd="0" presId="urn:microsoft.com/office/officeart/2009/3/layout/RandomtoResultProcess"/>
    <dgm:cxn modelId="{046B5C69-ECAA-47B7-BA45-2CC00C654BE7}" type="presParOf" srcId="{1FD0AB91-AE09-4758-A223-5E1131744E28}" destId="{04EF2D22-D916-4EAC-87FC-6AB8C9C3EF84}" srcOrd="1" destOrd="0" presId="urn:microsoft.com/office/officeart/2009/3/layout/RandomtoResultProcess"/>
    <dgm:cxn modelId="{3195B692-6E7E-470C-B52B-740F311EBC5C}" type="presParOf" srcId="{4807EFDF-27E8-4A28-8271-C32F8FFC91AC}" destId="{5782B3B4-536C-4F7F-9731-9DF423E0EEAC}" srcOrd="3" destOrd="0" presId="urn:microsoft.com/office/officeart/2009/3/layout/RandomtoResultProcess"/>
    <dgm:cxn modelId="{2AA2836D-2899-49DA-9C4D-06A5EDBF1A7B}" type="presParOf" srcId="{5782B3B4-536C-4F7F-9731-9DF423E0EEAC}" destId="{167DCA69-59B0-4F03-8F1E-5A5D430E0257}" srcOrd="0" destOrd="0" presId="urn:microsoft.com/office/officeart/2009/3/layout/RandomtoResultProcess"/>
    <dgm:cxn modelId="{BA7E18CE-99D9-45F6-8973-A5FF574018AE}" type="presParOf" srcId="{5782B3B4-536C-4F7F-9731-9DF423E0EEAC}" destId="{BDD4DF64-0C9A-4F5E-8A0F-F98B669E8C8B}" srcOrd="1" destOrd="0" presId="urn:microsoft.com/office/officeart/2009/3/layout/RandomtoResultProcess"/>
    <dgm:cxn modelId="{B2AF19AB-32C2-4F77-9BDB-BC7B2E93F491}" type="presParOf" srcId="{4807EFDF-27E8-4A28-8271-C32F8FFC91AC}" destId="{278AA4E2-8E1B-4292-9374-AFD53C9537D0}" srcOrd="4" destOrd="0" presId="urn:microsoft.com/office/officeart/2009/3/layout/RandomtoResultProcess"/>
    <dgm:cxn modelId="{1B14255F-E18E-48EA-A15C-CE085DD26FD2}" type="presParOf" srcId="{278AA4E2-8E1B-4292-9374-AFD53C9537D0}" destId="{CAAF1622-F0BE-4B7D-8D69-BBA3E95F16E9}" srcOrd="0" destOrd="0" presId="urn:microsoft.com/office/officeart/2009/3/layout/RandomtoResultProcess"/>
    <dgm:cxn modelId="{501D9C92-73B5-470A-B4F0-925DE2F1B9E6}" type="presParOf" srcId="{278AA4E2-8E1B-4292-9374-AFD53C9537D0}" destId="{46DFEF25-93D2-44C4-BD4F-714A37A3F386}" srcOrd="1" destOrd="0" presId="urn:microsoft.com/office/officeart/2009/3/layout/RandomtoResul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D5D0E9E-2809-4FE4-937E-8B656088B87F}" type="doc">
      <dgm:prSet loTypeId="urn:microsoft.com/office/officeart/2005/8/layout/funnel1" loCatId="process" qsTypeId="urn:microsoft.com/office/officeart/2005/8/quickstyle/simple1" qsCatId="simple" csTypeId="urn:microsoft.com/office/officeart/2005/8/colors/accent2_2" csCatId="accent2" phldr="1"/>
      <dgm:spPr/>
      <dgm:t>
        <a:bodyPr/>
        <a:lstStyle/>
        <a:p>
          <a:endParaRPr lang="x-none"/>
        </a:p>
      </dgm:t>
    </dgm:pt>
    <dgm:pt modelId="{5D7D4A10-D32A-4C0B-8C34-21FF7F0FD65C}">
      <dgm:prSet phldrT="[Text]" custT="1"/>
      <dgm:spPr/>
      <dgm:t>
        <a:bodyPr/>
        <a:lstStyle/>
        <a:p>
          <a:r>
            <a:rPr lang="x-none" sz="1800" dirty="0" smtClean="0">
              <a:solidFill>
                <a:srgbClr val="002060"/>
              </a:solidFill>
            </a:rPr>
            <a:t>stopa ulaganja bez rizika</a:t>
          </a:r>
          <a:endParaRPr lang="x-none" sz="1800" dirty="0">
            <a:solidFill>
              <a:srgbClr val="002060"/>
            </a:solidFill>
          </a:endParaRPr>
        </a:p>
      </dgm:t>
    </dgm:pt>
    <dgm:pt modelId="{4FBDCE48-908A-4CE7-B9E5-1C3CC7222553}" type="parTrans" cxnId="{D2181C27-BC9B-416C-9F15-A55859991BC8}">
      <dgm:prSet/>
      <dgm:spPr/>
      <dgm:t>
        <a:bodyPr/>
        <a:lstStyle/>
        <a:p>
          <a:endParaRPr lang="x-none"/>
        </a:p>
      </dgm:t>
    </dgm:pt>
    <dgm:pt modelId="{0DD53658-DD38-4FFB-B2F5-0D80E55EB42E}" type="sibTrans" cxnId="{D2181C27-BC9B-416C-9F15-A55859991BC8}">
      <dgm:prSet/>
      <dgm:spPr/>
      <dgm:t>
        <a:bodyPr/>
        <a:lstStyle/>
        <a:p>
          <a:endParaRPr lang="x-none"/>
        </a:p>
      </dgm:t>
    </dgm:pt>
    <dgm:pt modelId="{15C597AF-9FDC-4923-9E19-A105B720FB2D}">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x-none" sz="1800" dirty="0" smtClean="0"/>
            <a:t>stopa rizika za ulaganje u konkretno preduzeće</a:t>
          </a:r>
          <a:endParaRPr lang="x-none" sz="1800" dirty="0"/>
        </a:p>
      </dgm:t>
    </dgm:pt>
    <dgm:pt modelId="{502C7016-9002-40B7-B4B3-0D02253584E1}" type="parTrans" cxnId="{C0827E13-F66C-4467-93D8-B38332128B2D}">
      <dgm:prSet/>
      <dgm:spPr/>
      <dgm:t>
        <a:bodyPr/>
        <a:lstStyle/>
        <a:p>
          <a:endParaRPr lang="x-none"/>
        </a:p>
      </dgm:t>
    </dgm:pt>
    <dgm:pt modelId="{EBDB85E7-17D4-4961-BF4B-5A7355360A6A}" type="sibTrans" cxnId="{C0827E13-F66C-4467-93D8-B38332128B2D}">
      <dgm:prSet/>
      <dgm:spPr/>
      <dgm:t>
        <a:bodyPr/>
        <a:lstStyle/>
        <a:p>
          <a:endParaRPr lang="x-none"/>
        </a:p>
      </dgm:t>
    </dgm:pt>
    <dgm:pt modelId="{67778E67-DA9A-448C-BDC7-962FCF76119B}">
      <dgm:prSet phldrT="[Text]"/>
      <dgm:spPr/>
      <dgm:t>
        <a:bodyPr/>
        <a:lstStyle/>
        <a:p>
          <a:r>
            <a:rPr lang="x-none" dirty="0" smtClean="0"/>
            <a:t>Diskontni faktor</a:t>
          </a:r>
          <a:endParaRPr lang="x-none" dirty="0"/>
        </a:p>
      </dgm:t>
    </dgm:pt>
    <dgm:pt modelId="{12BEFB8F-4D18-4E2E-897E-B75669B2B86B}" type="parTrans" cxnId="{A90F670A-A403-49AD-9CE7-9A15784AA203}">
      <dgm:prSet/>
      <dgm:spPr/>
      <dgm:t>
        <a:bodyPr/>
        <a:lstStyle/>
        <a:p>
          <a:endParaRPr lang="x-none"/>
        </a:p>
      </dgm:t>
    </dgm:pt>
    <dgm:pt modelId="{0A4B66F9-2FD7-4E61-B865-A7A9249BD4C0}" type="sibTrans" cxnId="{A90F670A-A403-49AD-9CE7-9A15784AA203}">
      <dgm:prSet/>
      <dgm:spPr/>
      <dgm:t>
        <a:bodyPr/>
        <a:lstStyle/>
        <a:p>
          <a:endParaRPr lang="x-none"/>
        </a:p>
      </dgm:t>
    </dgm:pt>
    <dgm:pt modelId="{98149D87-203A-457C-B568-1F0B712B4665}">
      <dgm:prSet phldrT="[Text]" custT="1"/>
      <dgm:spPr/>
      <dgm:t>
        <a:bodyPr/>
        <a:lstStyle/>
        <a:p>
          <a:r>
            <a:rPr lang="x-none" sz="1800" dirty="0" smtClean="0">
              <a:solidFill>
                <a:srgbClr val="002060"/>
              </a:solidFill>
            </a:rPr>
            <a:t>stopa za ulaganje sa rizikom, stopa rizika za ulaganje u Srbiji</a:t>
          </a:r>
          <a:endParaRPr lang="x-none" sz="1800" dirty="0">
            <a:solidFill>
              <a:srgbClr val="002060"/>
            </a:solidFill>
          </a:endParaRPr>
        </a:p>
      </dgm:t>
    </dgm:pt>
    <dgm:pt modelId="{14BFBED6-C601-4E72-937E-007C2FAD4DB9}" type="sibTrans" cxnId="{71448340-3754-4027-BEF0-9FC2EC8B8EEA}">
      <dgm:prSet/>
      <dgm:spPr/>
      <dgm:t>
        <a:bodyPr/>
        <a:lstStyle/>
        <a:p>
          <a:endParaRPr lang="x-none"/>
        </a:p>
      </dgm:t>
    </dgm:pt>
    <dgm:pt modelId="{8D3A1D41-5F17-43DF-9B85-A6DC8AED0EF8}" type="parTrans" cxnId="{71448340-3754-4027-BEF0-9FC2EC8B8EEA}">
      <dgm:prSet/>
      <dgm:spPr/>
      <dgm:t>
        <a:bodyPr/>
        <a:lstStyle/>
        <a:p>
          <a:endParaRPr lang="x-none"/>
        </a:p>
      </dgm:t>
    </dgm:pt>
    <dgm:pt modelId="{D71F5911-8FE6-4C46-9E9A-F04E7A27CB6B}" type="pres">
      <dgm:prSet presAssocID="{CD5D0E9E-2809-4FE4-937E-8B656088B87F}" presName="Name0" presStyleCnt="0">
        <dgm:presLayoutVars>
          <dgm:chMax val="4"/>
          <dgm:resizeHandles val="exact"/>
        </dgm:presLayoutVars>
      </dgm:prSet>
      <dgm:spPr/>
      <dgm:t>
        <a:bodyPr/>
        <a:lstStyle/>
        <a:p>
          <a:endParaRPr lang="x-none"/>
        </a:p>
      </dgm:t>
    </dgm:pt>
    <dgm:pt modelId="{B969F43F-4C49-495C-AFD2-DD461FC12076}" type="pres">
      <dgm:prSet presAssocID="{CD5D0E9E-2809-4FE4-937E-8B656088B87F}" presName="ellipse" presStyleLbl="trBgShp" presStyleIdx="0" presStyleCnt="1" custScaleX="205087"/>
      <dgm:spPr/>
    </dgm:pt>
    <dgm:pt modelId="{6CE413F8-8539-49A5-98DD-B312C52B5A73}" type="pres">
      <dgm:prSet presAssocID="{CD5D0E9E-2809-4FE4-937E-8B656088B87F}" presName="arrow1" presStyleLbl="fgShp" presStyleIdx="0" presStyleCnt="1"/>
      <dgm:spPr/>
    </dgm:pt>
    <dgm:pt modelId="{6A602D8E-6EE3-4DB2-89B4-BE783F903D17}" type="pres">
      <dgm:prSet presAssocID="{CD5D0E9E-2809-4FE4-937E-8B656088B87F}" presName="rectangle" presStyleLbl="revTx" presStyleIdx="0" presStyleCnt="1">
        <dgm:presLayoutVars>
          <dgm:bulletEnabled val="1"/>
        </dgm:presLayoutVars>
      </dgm:prSet>
      <dgm:spPr/>
      <dgm:t>
        <a:bodyPr/>
        <a:lstStyle/>
        <a:p>
          <a:endParaRPr lang="x-none"/>
        </a:p>
      </dgm:t>
    </dgm:pt>
    <dgm:pt modelId="{7EB97CAF-FC2B-4F9A-A053-811F3BAAB439}" type="pres">
      <dgm:prSet presAssocID="{98149D87-203A-457C-B568-1F0B712B4665}" presName="item1" presStyleLbl="node1" presStyleIdx="0" presStyleCnt="3" custScaleX="151852" custScaleY="153841">
        <dgm:presLayoutVars>
          <dgm:bulletEnabled val="1"/>
        </dgm:presLayoutVars>
      </dgm:prSet>
      <dgm:spPr/>
      <dgm:t>
        <a:bodyPr/>
        <a:lstStyle/>
        <a:p>
          <a:endParaRPr lang="x-none"/>
        </a:p>
      </dgm:t>
    </dgm:pt>
    <dgm:pt modelId="{45142366-6D59-4E4D-AE58-74BC3A80C0DE}" type="pres">
      <dgm:prSet presAssocID="{15C597AF-9FDC-4923-9E19-A105B720FB2D}" presName="item2" presStyleLbl="node1" presStyleIdx="1" presStyleCnt="3" custScaleX="276852" custScaleY="143151" custLinFactNeighborX="-90554" custLinFactNeighborY="-30562">
        <dgm:presLayoutVars>
          <dgm:bulletEnabled val="1"/>
        </dgm:presLayoutVars>
      </dgm:prSet>
      <dgm:spPr/>
      <dgm:t>
        <a:bodyPr/>
        <a:lstStyle/>
        <a:p>
          <a:endParaRPr lang="x-none"/>
        </a:p>
      </dgm:t>
    </dgm:pt>
    <dgm:pt modelId="{E5C63552-C0A4-4A7F-BECE-20455C164133}" type="pres">
      <dgm:prSet presAssocID="{67778E67-DA9A-448C-BDC7-962FCF76119B}" presName="item3" presStyleLbl="node1" presStyleIdx="2" presStyleCnt="3" custScaleX="258115" custScaleY="151926" custLinFactX="9797" custLinFactNeighborX="100000" custLinFactNeighborY="-1132">
        <dgm:presLayoutVars>
          <dgm:bulletEnabled val="1"/>
        </dgm:presLayoutVars>
      </dgm:prSet>
      <dgm:spPr/>
      <dgm:t>
        <a:bodyPr/>
        <a:lstStyle/>
        <a:p>
          <a:endParaRPr lang="x-none"/>
        </a:p>
      </dgm:t>
    </dgm:pt>
    <dgm:pt modelId="{531F26F9-A1A7-4A7A-AFEC-7C1FB00F040F}" type="pres">
      <dgm:prSet presAssocID="{CD5D0E9E-2809-4FE4-937E-8B656088B87F}" presName="funnel" presStyleLbl="trAlignAcc1" presStyleIdx="0" presStyleCnt="1" custScaleX="212700" custLinFactNeighborX="0" custLinFactNeighborY="-455"/>
      <dgm:spPr/>
      <dgm:t>
        <a:bodyPr/>
        <a:lstStyle/>
        <a:p>
          <a:endParaRPr lang="x-none"/>
        </a:p>
      </dgm:t>
    </dgm:pt>
  </dgm:ptLst>
  <dgm:cxnLst>
    <dgm:cxn modelId="{D2181C27-BC9B-416C-9F15-A55859991BC8}" srcId="{CD5D0E9E-2809-4FE4-937E-8B656088B87F}" destId="{5D7D4A10-D32A-4C0B-8C34-21FF7F0FD65C}" srcOrd="0" destOrd="0" parTransId="{4FBDCE48-908A-4CE7-B9E5-1C3CC7222553}" sibTransId="{0DD53658-DD38-4FFB-B2F5-0D80E55EB42E}"/>
    <dgm:cxn modelId="{058DC8F7-0C6F-4953-9E10-D94B001EA0F2}" type="presOf" srcId="{15C597AF-9FDC-4923-9E19-A105B720FB2D}" destId="{7EB97CAF-FC2B-4F9A-A053-811F3BAAB439}" srcOrd="0" destOrd="0" presId="urn:microsoft.com/office/officeart/2005/8/layout/funnel1"/>
    <dgm:cxn modelId="{A90F670A-A403-49AD-9CE7-9A15784AA203}" srcId="{CD5D0E9E-2809-4FE4-937E-8B656088B87F}" destId="{67778E67-DA9A-448C-BDC7-962FCF76119B}" srcOrd="3" destOrd="0" parTransId="{12BEFB8F-4D18-4E2E-897E-B75669B2B86B}" sibTransId="{0A4B66F9-2FD7-4E61-B865-A7A9249BD4C0}"/>
    <dgm:cxn modelId="{BD1B0112-A53B-4B42-899F-2B13D7FF734F}" type="presOf" srcId="{67778E67-DA9A-448C-BDC7-962FCF76119B}" destId="{6A602D8E-6EE3-4DB2-89B4-BE783F903D17}" srcOrd="0" destOrd="0" presId="urn:microsoft.com/office/officeart/2005/8/layout/funnel1"/>
    <dgm:cxn modelId="{86FAA512-1A44-4FEA-9194-9345A84C41C1}" type="presOf" srcId="{5D7D4A10-D32A-4C0B-8C34-21FF7F0FD65C}" destId="{E5C63552-C0A4-4A7F-BECE-20455C164133}" srcOrd="0" destOrd="0" presId="urn:microsoft.com/office/officeart/2005/8/layout/funnel1"/>
    <dgm:cxn modelId="{71448340-3754-4027-BEF0-9FC2EC8B8EEA}" srcId="{CD5D0E9E-2809-4FE4-937E-8B656088B87F}" destId="{98149D87-203A-457C-B568-1F0B712B4665}" srcOrd="1" destOrd="0" parTransId="{8D3A1D41-5F17-43DF-9B85-A6DC8AED0EF8}" sibTransId="{14BFBED6-C601-4E72-937E-007C2FAD4DB9}"/>
    <dgm:cxn modelId="{C0827E13-F66C-4467-93D8-B38332128B2D}" srcId="{CD5D0E9E-2809-4FE4-937E-8B656088B87F}" destId="{15C597AF-9FDC-4923-9E19-A105B720FB2D}" srcOrd="2" destOrd="0" parTransId="{502C7016-9002-40B7-B4B3-0D02253584E1}" sibTransId="{EBDB85E7-17D4-4961-BF4B-5A7355360A6A}"/>
    <dgm:cxn modelId="{D49DC109-A08F-4B08-B0CB-A1EE20D8ECDB}" type="presOf" srcId="{98149D87-203A-457C-B568-1F0B712B4665}" destId="{45142366-6D59-4E4D-AE58-74BC3A80C0DE}" srcOrd="0" destOrd="0" presId="urn:microsoft.com/office/officeart/2005/8/layout/funnel1"/>
    <dgm:cxn modelId="{420ABBFD-85EC-4060-B462-E1350018DB52}" type="presOf" srcId="{CD5D0E9E-2809-4FE4-937E-8B656088B87F}" destId="{D71F5911-8FE6-4C46-9E9A-F04E7A27CB6B}" srcOrd="0" destOrd="0" presId="urn:microsoft.com/office/officeart/2005/8/layout/funnel1"/>
    <dgm:cxn modelId="{9521B952-C016-47A3-A5D6-EF06BF9CD9CF}" type="presParOf" srcId="{D71F5911-8FE6-4C46-9E9A-F04E7A27CB6B}" destId="{B969F43F-4C49-495C-AFD2-DD461FC12076}" srcOrd="0" destOrd="0" presId="urn:microsoft.com/office/officeart/2005/8/layout/funnel1"/>
    <dgm:cxn modelId="{D1FCBE4C-38EE-496F-83E4-05CE67A90094}" type="presParOf" srcId="{D71F5911-8FE6-4C46-9E9A-F04E7A27CB6B}" destId="{6CE413F8-8539-49A5-98DD-B312C52B5A73}" srcOrd="1" destOrd="0" presId="urn:microsoft.com/office/officeart/2005/8/layout/funnel1"/>
    <dgm:cxn modelId="{6B9042A9-6E41-4598-ACB8-E16E34993E42}" type="presParOf" srcId="{D71F5911-8FE6-4C46-9E9A-F04E7A27CB6B}" destId="{6A602D8E-6EE3-4DB2-89B4-BE783F903D17}" srcOrd="2" destOrd="0" presId="urn:microsoft.com/office/officeart/2005/8/layout/funnel1"/>
    <dgm:cxn modelId="{7E1FFD10-AB95-4829-8182-7A79E5D682B9}" type="presParOf" srcId="{D71F5911-8FE6-4C46-9E9A-F04E7A27CB6B}" destId="{7EB97CAF-FC2B-4F9A-A053-811F3BAAB439}" srcOrd="3" destOrd="0" presId="urn:microsoft.com/office/officeart/2005/8/layout/funnel1"/>
    <dgm:cxn modelId="{60E3520D-DCA2-4965-B0C0-EDBB53954884}" type="presParOf" srcId="{D71F5911-8FE6-4C46-9E9A-F04E7A27CB6B}" destId="{45142366-6D59-4E4D-AE58-74BC3A80C0DE}" srcOrd="4" destOrd="0" presId="urn:microsoft.com/office/officeart/2005/8/layout/funnel1"/>
    <dgm:cxn modelId="{78E2A0C1-7565-489B-909E-4D27C8EF9362}" type="presParOf" srcId="{D71F5911-8FE6-4C46-9E9A-F04E7A27CB6B}" destId="{E5C63552-C0A4-4A7F-BECE-20455C164133}" srcOrd="5" destOrd="0" presId="urn:microsoft.com/office/officeart/2005/8/layout/funnel1"/>
    <dgm:cxn modelId="{9078C9DC-196F-49A2-8E7A-331E24E84B3E}" type="presParOf" srcId="{D71F5911-8FE6-4C46-9E9A-F04E7A27CB6B}" destId="{531F26F9-A1A7-4A7A-AFEC-7C1FB00F040F}"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0881008-7171-403E-8B7E-67515A1CEE41}" type="doc">
      <dgm:prSet loTypeId="urn:microsoft.com/office/officeart/2005/8/layout/hProcess3" loCatId="process" qsTypeId="urn:microsoft.com/office/officeart/2005/8/quickstyle/simple1" qsCatId="simple" csTypeId="urn:microsoft.com/office/officeart/2005/8/colors/accent1_2" csCatId="accent1" phldr="1"/>
      <dgm:spPr/>
    </dgm:pt>
    <dgm:pt modelId="{3B365A7C-24B7-4D9F-8A71-2862FF0B122E}">
      <dgm:prSet phldrT="[Text]" custT="1">
        <dgm:style>
          <a:lnRef idx="3">
            <a:schemeClr val="lt1"/>
          </a:lnRef>
          <a:fillRef idx="1">
            <a:schemeClr val="accent1"/>
          </a:fillRef>
          <a:effectRef idx="1">
            <a:schemeClr val="accent1"/>
          </a:effectRef>
          <a:fontRef idx="minor">
            <a:schemeClr val="lt1"/>
          </a:fontRef>
        </dgm:style>
      </dgm:prSet>
      <dgm:spPr>
        <a:noFill/>
        <a:ln>
          <a:solidFill>
            <a:srgbClr val="00B0F0"/>
          </a:solidFill>
        </a:ln>
      </dgm:spPr>
      <dgm:t>
        <a:bodyPr/>
        <a:lstStyle/>
        <a:p>
          <a:r>
            <a:rPr lang="x-none" sz="1800" dirty="0" smtClean="0"/>
            <a:t>sadašnja vrednost neto novčanog toka u projektovanom periodu</a:t>
          </a:r>
        </a:p>
        <a:p>
          <a:r>
            <a:rPr lang="x-none" sz="1800" dirty="0" smtClean="0"/>
            <a:t>+</a:t>
          </a:r>
          <a:endParaRPr lang="x-none" sz="1800" dirty="0"/>
        </a:p>
      </dgm:t>
    </dgm:pt>
    <dgm:pt modelId="{BDA86685-B3B4-4292-923F-E9D98E1CD040}" type="parTrans" cxnId="{D059EFC5-1EDA-491C-861A-179937D0706A}">
      <dgm:prSet/>
      <dgm:spPr/>
      <dgm:t>
        <a:bodyPr/>
        <a:lstStyle/>
        <a:p>
          <a:endParaRPr lang="x-none"/>
        </a:p>
      </dgm:t>
    </dgm:pt>
    <dgm:pt modelId="{CA4D1170-E011-4143-996D-29DC12B3BC50}" type="sibTrans" cxnId="{D059EFC5-1EDA-491C-861A-179937D0706A}">
      <dgm:prSet/>
      <dgm:spPr/>
      <dgm:t>
        <a:bodyPr/>
        <a:lstStyle/>
        <a:p>
          <a:endParaRPr lang="x-none"/>
        </a:p>
      </dgm:t>
    </dgm:pt>
    <dgm:pt modelId="{CEBF50FE-B391-41C1-BC4C-8E631B2571AE}">
      <dgm:prSet phldrT="[Text]"/>
      <dgm:spPr/>
      <dgm:t>
        <a:bodyPr/>
        <a:lstStyle/>
        <a:p>
          <a:endParaRPr lang="x-none" dirty="0"/>
        </a:p>
      </dgm:t>
    </dgm:pt>
    <dgm:pt modelId="{3396B7E5-AC05-4254-8F7A-8163AC5CC11D}" type="parTrans" cxnId="{A8C9F090-99E2-49CD-8559-97078195752C}">
      <dgm:prSet/>
      <dgm:spPr/>
      <dgm:t>
        <a:bodyPr/>
        <a:lstStyle/>
        <a:p>
          <a:endParaRPr lang="x-none"/>
        </a:p>
      </dgm:t>
    </dgm:pt>
    <dgm:pt modelId="{D83BC584-FC22-485E-8BB7-7F3519FF8AA0}" type="sibTrans" cxnId="{A8C9F090-99E2-49CD-8559-97078195752C}">
      <dgm:prSet/>
      <dgm:spPr/>
      <dgm:t>
        <a:bodyPr/>
        <a:lstStyle/>
        <a:p>
          <a:endParaRPr lang="x-none"/>
        </a:p>
      </dgm:t>
    </dgm:pt>
    <dgm:pt modelId="{4B5DDC05-942E-43CF-8ECF-C933B68E9A0E}">
      <dgm:prSet phldrT="[Text]" custT="1"/>
      <dgm:spPr/>
      <dgm:t>
        <a:bodyPr/>
        <a:lstStyle/>
        <a:p>
          <a:r>
            <a:rPr lang="x-none" sz="1800" dirty="0" smtClean="0"/>
            <a:t>sadašnja</a:t>
          </a:r>
          <a:r>
            <a:rPr lang="x-none" sz="900" dirty="0" smtClean="0"/>
            <a:t> </a:t>
          </a:r>
          <a:r>
            <a:rPr lang="x-none" sz="1800" dirty="0" smtClean="0"/>
            <a:t>vrednost</a:t>
          </a:r>
          <a:r>
            <a:rPr lang="x-none" sz="900" dirty="0" smtClean="0"/>
            <a:t> </a:t>
          </a:r>
          <a:r>
            <a:rPr lang="x-none" sz="1800" b="0" dirty="0" smtClean="0"/>
            <a:t>reziduala</a:t>
          </a:r>
          <a:endParaRPr lang="x-none" sz="1800" b="0" dirty="0"/>
        </a:p>
      </dgm:t>
    </dgm:pt>
    <dgm:pt modelId="{9A7DE4FF-F0BF-4E18-BE46-87F21D451B91}" type="parTrans" cxnId="{0768DD09-6B71-4909-9540-17D76C477E81}">
      <dgm:prSet/>
      <dgm:spPr/>
      <dgm:t>
        <a:bodyPr/>
        <a:lstStyle/>
        <a:p>
          <a:endParaRPr lang="x-none"/>
        </a:p>
      </dgm:t>
    </dgm:pt>
    <dgm:pt modelId="{E32EC900-6941-4BF8-A4D3-20D05748C4FC}" type="sibTrans" cxnId="{0768DD09-6B71-4909-9540-17D76C477E81}">
      <dgm:prSet/>
      <dgm:spPr/>
      <dgm:t>
        <a:bodyPr/>
        <a:lstStyle/>
        <a:p>
          <a:endParaRPr lang="x-none"/>
        </a:p>
      </dgm:t>
    </dgm:pt>
    <dgm:pt modelId="{652BEA94-0C3C-4761-8EF2-7C5A20BFC26A}" type="pres">
      <dgm:prSet presAssocID="{80881008-7171-403E-8B7E-67515A1CEE41}" presName="Name0" presStyleCnt="0">
        <dgm:presLayoutVars>
          <dgm:dir/>
          <dgm:animLvl val="lvl"/>
          <dgm:resizeHandles val="exact"/>
        </dgm:presLayoutVars>
      </dgm:prSet>
      <dgm:spPr/>
    </dgm:pt>
    <dgm:pt modelId="{DA895D51-6A6F-4E1E-A4EB-82605567573C}" type="pres">
      <dgm:prSet presAssocID="{80881008-7171-403E-8B7E-67515A1CEE41}" presName="dummy" presStyleCnt="0"/>
      <dgm:spPr/>
    </dgm:pt>
    <dgm:pt modelId="{8B210604-A56C-4F2B-AA28-B719D9B59CA0}" type="pres">
      <dgm:prSet presAssocID="{80881008-7171-403E-8B7E-67515A1CEE41}" presName="linH" presStyleCnt="0"/>
      <dgm:spPr/>
    </dgm:pt>
    <dgm:pt modelId="{7955AAD5-9340-4027-BD2C-BC4CFE01FA36}" type="pres">
      <dgm:prSet presAssocID="{80881008-7171-403E-8B7E-67515A1CEE41}" presName="padding1" presStyleCnt="0"/>
      <dgm:spPr/>
    </dgm:pt>
    <dgm:pt modelId="{BEADCB8D-9D58-4194-9612-5D93A790BBF7}" type="pres">
      <dgm:prSet presAssocID="{3B365A7C-24B7-4D9F-8A71-2862FF0B122E}" presName="linV" presStyleCnt="0"/>
      <dgm:spPr/>
    </dgm:pt>
    <dgm:pt modelId="{322AE0E3-3A4D-4546-90AD-0014140494A0}" type="pres">
      <dgm:prSet presAssocID="{3B365A7C-24B7-4D9F-8A71-2862FF0B122E}" presName="spVertical1" presStyleCnt="0"/>
      <dgm:spPr/>
    </dgm:pt>
    <dgm:pt modelId="{915C6D24-8938-430A-B9FD-99950D59C6BE}" type="pres">
      <dgm:prSet presAssocID="{3B365A7C-24B7-4D9F-8A71-2862FF0B122E}" presName="parTx" presStyleLbl="revTx" presStyleIdx="0" presStyleCnt="3" custScaleX="554263" custLinFactX="100000" custLinFactNeighborX="166423" custLinFactNeighborY="40856">
        <dgm:presLayoutVars>
          <dgm:chMax val="0"/>
          <dgm:chPref val="0"/>
          <dgm:bulletEnabled val="1"/>
        </dgm:presLayoutVars>
      </dgm:prSet>
      <dgm:spPr/>
      <dgm:t>
        <a:bodyPr/>
        <a:lstStyle/>
        <a:p>
          <a:endParaRPr lang="x-none"/>
        </a:p>
      </dgm:t>
    </dgm:pt>
    <dgm:pt modelId="{7E38BE1E-B2EA-40E9-BB97-F5FEA1119567}" type="pres">
      <dgm:prSet presAssocID="{3B365A7C-24B7-4D9F-8A71-2862FF0B122E}" presName="spVertical2" presStyleCnt="0"/>
      <dgm:spPr/>
    </dgm:pt>
    <dgm:pt modelId="{F27FCA1B-4D4D-4C69-871A-60B82206B87D}" type="pres">
      <dgm:prSet presAssocID="{3B365A7C-24B7-4D9F-8A71-2862FF0B122E}" presName="spVertical3" presStyleCnt="0"/>
      <dgm:spPr/>
    </dgm:pt>
    <dgm:pt modelId="{5AD42D5A-861A-4C6F-91B0-5D5841A2F5AB}" type="pres">
      <dgm:prSet presAssocID="{CA4D1170-E011-4143-996D-29DC12B3BC50}" presName="space" presStyleCnt="0"/>
      <dgm:spPr/>
    </dgm:pt>
    <dgm:pt modelId="{8110669F-161A-4509-87F7-65AA5409CD71}" type="pres">
      <dgm:prSet presAssocID="{CEBF50FE-B391-41C1-BC4C-8E631B2571AE}" presName="linV" presStyleCnt="0"/>
      <dgm:spPr/>
    </dgm:pt>
    <dgm:pt modelId="{6CB58E83-12E4-4B5B-A933-D5593509B64A}" type="pres">
      <dgm:prSet presAssocID="{CEBF50FE-B391-41C1-BC4C-8E631B2571AE}" presName="spVertical1" presStyleCnt="0"/>
      <dgm:spPr/>
    </dgm:pt>
    <dgm:pt modelId="{C34AFB08-722C-4A99-8474-019555CF154B}" type="pres">
      <dgm:prSet presAssocID="{CEBF50FE-B391-41C1-BC4C-8E631B2571AE}" presName="parTx" presStyleLbl="revTx" presStyleIdx="1" presStyleCnt="3">
        <dgm:presLayoutVars>
          <dgm:chMax val="0"/>
          <dgm:chPref val="0"/>
          <dgm:bulletEnabled val="1"/>
        </dgm:presLayoutVars>
      </dgm:prSet>
      <dgm:spPr/>
      <dgm:t>
        <a:bodyPr/>
        <a:lstStyle/>
        <a:p>
          <a:endParaRPr lang="x-none"/>
        </a:p>
      </dgm:t>
    </dgm:pt>
    <dgm:pt modelId="{A1016F74-A1AC-42D2-95F4-2067C0E3DE0D}" type="pres">
      <dgm:prSet presAssocID="{CEBF50FE-B391-41C1-BC4C-8E631B2571AE}" presName="spVertical2" presStyleCnt="0"/>
      <dgm:spPr/>
    </dgm:pt>
    <dgm:pt modelId="{F0F3C05A-18FF-409F-A97F-0E08009A2DF9}" type="pres">
      <dgm:prSet presAssocID="{CEBF50FE-B391-41C1-BC4C-8E631B2571AE}" presName="spVertical3" presStyleCnt="0"/>
      <dgm:spPr/>
    </dgm:pt>
    <dgm:pt modelId="{07CAA54D-2282-4679-A1BD-BC8EB2AE7269}" type="pres">
      <dgm:prSet presAssocID="{D83BC584-FC22-485E-8BB7-7F3519FF8AA0}" presName="space" presStyleCnt="0"/>
      <dgm:spPr/>
    </dgm:pt>
    <dgm:pt modelId="{9752520E-BA0A-4E1E-A280-F03659ED8284}" type="pres">
      <dgm:prSet presAssocID="{4B5DDC05-942E-43CF-8ECF-C933B68E9A0E}" presName="linV" presStyleCnt="0"/>
      <dgm:spPr/>
    </dgm:pt>
    <dgm:pt modelId="{6CFF1815-C87F-4B42-AF76-5CFEF7612864}" type="pres">
      <dgm:prSet presAssocID="{4B5DDC05-942E-43CF-8ECF-C933B68E9A0E}" presName="spVertical1" presStyleCnt="0"/>
      <dgm:spPr/>
    </dgm:pt>
    <dgm:pt modelId="{D8033E25-D804-4A7D-B5EE-0A92E5FE770E}" type="pres">
      <dgm:prSet presAssocID="{4B5DDC05-942E-43CF-8ECF-C933B68E9A0E}" presName="parTx" presStyleLbl="revTx" presStyleIdx="2" presStyleCnt="3" custScaleX="423392" custScaleY="189242" custLinFactX="-170461" custLinFactY="40000" custLinFactNeighborX="-200000" custLinFactNeighborY="100000">
        <dgm:presLayoutVars>
          <dgm:chMax val="0"/>
          <dgm:chPref val="0"/>
          <dgm:bulletEnabled val="1"/>
        </dgm:presLayoutVars>
      </dgm:prSet>
      <dgm:spPr/>
      <dgm:t>
        <a:bodyPr/>
        <a:lstStyle/>
        <a:p>
          <a:endParaRPr lang="x-none"/>
        </a:p>
      </dgm:t>
    </dgm:pt>
    <dgm:pt modelId="{6DFB9EA2-9B6B-49C3-AF90-F4B3AFC443B9}" type="pres">
      <dgm:prSet presAssocID="{4B5DDC05-942E-43CF-8ECF-C933B68E9A0E}" presName="spVertical2" presStyleCnt="0"/>
      <dgm:spPr/>
    </dgm:pt>
    <dgm:pt modelId="{77E325C9-D8FE-4264-964C-607EAC358E82}" type="pres">
      <dgm:prSet presAssocID="{4B5DDC05-942E-43CF-8ECF-C933B68E9A0E}" presName="spVertical3" presStyleCnt="0"/>
      <dgm:spPr/>
    </dgm:pt>
    <dgm:pt modelId="{6DE0EC65-8189-4E80-8C65-A517854E51BD}" type="pres">
      <dgm:prSet presAssocID="{80881008-7171-403E-8B7E-67515A1CEE41}" presName="padding2" presStyleCnt="0"/>
      <dgm:spPr/>
    </dgm:pt>
    <dgm:pt modelId="{C7DA8920-BF68-40EA-B9CE-A5DD989F4747}" type="pres">
      <dgm:prSet presAssocID="{80881008-7171-403E-8B7E-67515A1CEE41}" presName="negArrow" presStyleCnt="0"/>
      <dgm:spPr/>
    </dgm:pt>
    <dgm:pt modelId="{6DD31BE7-96E8-4B88-AE65-D914BE858765}" type="pres">
      <dgm:prSet presAssocID="{80881008-7171-403E-8B7E-67515A1CEE41}" presName="backgroundArrow" presStyleLbl="node1" presStyleIdx="0" presStyleCnt="1" custAng="16200000" custScaleX="36285" custScaleY="338307" custLinFactNeighborX="-5442" custLinFactNeighborY="1200"/>
      <dgm:spPr/>
    </dgm:pt>
  </dgm:ptLst>
  <dgm:cxnLst>
    <dgm:cxn modelId="{AC30E0AC-400C-4019-920D-6B7F1EEAB149}" type="presOf" srcId="{CEBF50FE-B391-41C1-BC4C-8E631B2571AE}" destId="{C34AFB08-722C-4A99-8474-019555CF154B}" srcOrd="0" destOrd="0" presId="urn:microsoft.com/office/officeart/2005/8/layout/hProcess3"/>
    <dgm:cxn modelId="{D059EFC5-1EDA-491C-861A-179937D0706A}" srcId="{80881008-7171-403E-8B7E-67515A1CEE41}" destId="{3B365A7C-24B7-4D9F-8A71-2862FF0B122E}" srcOrd="0" destOrd="0" parTransId="{BDA86685-B3B4-4292-923F-E9D98E1CD040}" sibTransId="{CA4D1170-E011-4143-996D-29DC12B3BC50}"/>
    <dgm:cxn modelId="{53E06BA1-39F8-499B-93A5-B45B84EF14D7}" type="presOf" srcId="{3B365A7C-24B7-4D9F-8A71-2862FF0B122E}" destId="{915C6D24-8938-430A-B9FD-99950D59C6BE}" srcOrd="0" destOrd="0" presId="urn:microsoft.com/office/officeart/2005/8/layout/hProcess3"/>
    <dgm:cxn modelId="{0768DD09-6B71-4909-9540-17D76C477E81}" srcId="{80881008-7171-403E-8B7E-67515A1CEE41}" destId="{4B5DDC05-942E-43CF-8ECF-C933B68E9A0E}" srcOrd="2" destOrd="0" parTransId="{9A7DE4FF-F0BF-4E18-BE46-87F21D451B91}" sibTransId="{E32EC900-6941-4BF8-A4D3-20D05748C4FC}"/>
    <dgm:cxn modelId="{0DB111B4-C01E-49FE-89B7-E74A458F55CB}" type="presOf" srcId="{80881008-7171-403E-8B7E-67515A1CEE41}" destId="{652BEA94-0C3C-4761-8EF2-7C5A20BFC26A}" srcOrd="0" destOrd="0" presId="urn:microsoft.com/office/officeart/2005/8/layout/hProcess3"/>
    <dgm:cxn modelId="{A8C9F090-99E2-49CD-8559-97078195752C}" srcId="{80881008-7171-403E-8B7E-67515A1CEE41}" destId="{CEBF50FE-B391-41C1-BC4C-8E631B2571AE}" srcOrd="1" destOrd="0" parTransId="{3396B7E5-AC05-4254-8F7A-8163AC5CC11D}" sibTransId="{D83BC584-FC22-485E-8BB7-7F3519FF8AA0}"/>
    <dgm:cxn modelId="{FD88ED84-C976-4B70-B540-1CA3759105E0}" type="presOf" srcId="{4B5DDC05-942E-43CF-8ECF-C933B68E9A0E}" destId="{D8033E25-D804-4A7D-B5EE-0A92E5FE770E}" srcOrd="0" destOrd="0" presId="urn:microsoft.com/office/officeart/2005/8/layout/hProcess3"/>
    <dgm:cxn modelId="{7046B932-5C1E-4E31-B359-5009546DC2EA}" type="presParOf" srcId="{652BEA94-0C3C-4761-8EF2-7C5A20BFC26A}" destId="{DA895D51-6A6F-4E1E-A4EB-82605567573C}" srcOrd="0" destOrd="0" presId="urn:microsoft.com/office/officeart/2005/8/layout/hProcess3"/>
    <dgm:cxn modelId="{BFFA26BF-E655-4F3D-A504-BDA358B71E23}" type="presParOf" srcId="{652BEA94-0C3C-4761-8EF2-7C5A20BFC26A}" destId="{8B210604-A56C-4F2B-AA28-B719D9B59CA0}" srcOrd="1" destOrd="0" presId="urn:microsoft.com/office/officeart/2005/8/layout/hProcess3"/>
    <dgm:cxn modelId="{F269A694-1578-40CE-8374-844CFF09C36A}" type="presParOf" srcId="{8B210604-A56C-4F2B-AA28-B719D9B59CA0}" destId="{7955AAD5-9340-4027-BD2C-BC4CFE01FA36}" srcOrd="0" destOrd="0" presId="urn:microsoft.com/office/officeart/2005/8/layout/hProcess3"/>
    <dgm:cxn modelId="{AC29EE30-D8EE-46FF-8412-63A38030F13F}" type="presParOf" srcId="{8B210604-A56C-4F2B-AA28-B719D9B59CA0}" destId="{BEADCB8D-9D58-4194-9612-5D93A790BBF7}" srcOrd="1" destOrd="0" presId="urn:microsoft.com/office/officeart/2005/8/layout/hProcess3"/>
    <dgm:cxn modelId="{DFF63B46-610C-4433-971B-771F0C072A76}" type="presParOf" srcId="{BEADCB8D-9D58-4194-9612-5D93A790BBF7}" destId="{322AE0E3-3A4D-4546-90AD-0014140494A0}" srcOrd="0" destOrd="0" presId="urn:microsoft.com/office/officeart/2005/8/layout/hProcess3"/>
    <dgm:cxn modelId="{D8464DEC-6598-417F-BAF8-4B61042CC06F}" type="presParOf" srcId="{BEADCB8D-9D58-4194-9612-5D93A790BBF7}" destId="{915C6D24-8938-430A-B9FD-99950D59C6BE}" srcOrd="1" destOrd="0" presId="urn:microsoft.com/office/officeart/2005/8/layout/hProcess3"/>
    <dgm:cxn modelId="{6912E052-AB20-4463-9EC5-9DCC147A8DA6}" type="presParOf" srcId="{BEADCB8D-9D58-4194-9612-5D93A790BBF7}" destId="{7E38BE1E-B2EA-40E9-BB97-F5FEA1119567}" srcOrd="2" destOrd="0" presId="urn:microsoft.com/office/officeart/2005/8/layout/hProcess3"/>
    <dgm:cxn modelId="{D974B19F-E0AE-4476-98C4-900620588C1E}" type="presParOf" srcId="{BEADCB8D-9D58-4194-9612-5D93A790BBF7}" destId="{F27FCA1B-4D4D-4C69-871A-60B82206B87D}" srcOrd="3" destOrd="0" presId="urn:microsoft.com/office/officeart/2005/8/layout/hProcess3"/>
    <dgm:cxn modelId="{18A0903C-9E22-405F-A940-5C4E6A862C4E}" type="presParOf" srcId="{8B210604-A56C-4F2B-AA28-B719D9B59CA0}" destId="{5AD42D5A-861A-4C6F-91B0-5D5841A2F5AB}" srcOrd="2" destOrd="0" presId="urn:microsoft.com/office/officeart/2005/8/layout/hProcess3"/>
    <dgm:cxn modelId="{3326C62F-1C24-43A4-B210-F62457001D8F}" type="presParOf" srcId="{8B210604-A56C-4F2B-AA28-B719D9B59CA0}" destId="{8110669F-161A-4509-87F7-65AA5409CD71}" srcOrd="3" destOrd="0" presId="urn:microsoft.com/office/officeart/2005/8/layout/hProcess3"/>
    <dgm:cxn modelId="{9121AA02-F57F-4AAA-82A2-FDF31D054FF2}" type="presParOf" srcId="{8110669F-161A-4509-87F7-65AA5409CD71}" destId="{6CB58E83-12E4-4B5B-A933-D5593509B64A}" srcOrd="0" destOrd="0" presId="urn:microsoft.com/office/officeart/2005/8/layout/hProcess3"/>
    <dgm:cxn modelId="{B38B61CD-8FC5-4EBD-9923-3E391DE79B59}" type="presParOf" srcId="{8110669F-161A-4509-87F7-65AA5409CD71}" destId="{C34AFB08-722C-4A99-8474-019555CF154B}" srcOrd="1" destOrd="0" presId="urn:microsoft.com/office/officeart/2005/8/layout/hProcess3"/>
    <dgm:cxn modelId="{5B6675E3-6D31-4D71-AF1D-AC2D6DCCBF3F}" type="presParOf" srcId="{8110669F-161A-4509-87F7-65AA5409CD71}" destId="{A1016F74-A1AC-42D2-95F4-2067C0E3DE0D}" srcOrd="2" destOrd="0" presId="urn:microsoft.com/office/officeart/2005/8/layout/hProcess3"/>
    <dgm:cxn modelId="{59A6B512-8012-40E4-A524-C89EE81570F8}" type="presParOf" srcId="{8110669F-161A-4509-87F7-65AA5409CD71}" destId="{F0F3C05A-18FF-409F-A97F-0E08009A2DF9}" srcOrd="3" destOrd="0" presId="urn:microsoft.com/office/officeart/2005/8/layout/hProcess3"/>
    <dgm:cxn modelId="{83F9F670-6D23-4B99-8F9B-67EA9FB4798F}" type="presParOf" srcId="{8B210604-A56C-4F2B-AA28-B719D9B59CA0}" destId="{07CAA54D-2282-4679-A1BD-BC8EB2AE7269}" srcOrd="4" destOrd="0" presId="urn:microsoft.com/office/officeart/2005/8/layout/hProcess3"/>
    <dgm:cxn modelId="{4991B345-F7FB-4B0B-807D-C619264D69DA}" type="presParOf" srcId="{8B210604-A56C-4F2B-AA28-B719D9B59CA0}" destId="{9752520E-BA0A-4E1E-A280-F03659ED8284}" srcOrd="5" destOrd="0" presId="urn:microsoft.com/office/officeart/2005/8/layout/hProcess3"/>
    <dgm:cxn modelId="{8870A957-A432-4962-9BEA-53D18D3517B4}" type="presParOf" srcId="{9752520E-BA0A-4E1E-A280-F03659ED8284}" destId="{6CFF1815-C87F-4B42-AF76-5CFEF7612864}" srcOrd="0" destOrd="0" presId="urn:microsoft.com/office/officeart/2005/8/layout/hProcess3"/>
    <dgm:cxn modelId="{6EF1D705-F7BB-4F5B-B3BA-A9254659CC5B}" type="presParOf" srcId="{9752520E-BA0A-4E1E-A280-F03659ED8284}" destId="{D8033E25-D804-4A7D-B5EE-0A92E5FE770E}" srcOrd="1" destOrd="0" presId="urn:microsoft.com/office/officeart/2005/8/layout/hProcess3"/>
    <dgm:cxn modelId="{73C0C565-8E95-4CE3-AA0E-7502BBF55AD6}" type="presParOf" srcId="{9752520E-BA0A-4E1E-A280-F03659ED8284}" destId="{6DFB9EA2-9B6B-49C3-AF90-F4B3AFC443B9}" srcOrd="2" destOrd="0" presId="urn:microsoft.com/office/officeart/2005/8/layout/hProcess3"/>
    <dgm:cxn modelId="{864715B4-C715-4B0A-98A8-31B458520B83}" type="presParOf" srcId="{9752520E-BA0A-4E1E-A280-F03659ED8284}" destId="{77E325C9-D8FE-4264-964C-607EAC358E82}" srcOrd="3" destOrd="0" presId="urn:microsoft.com/office/officeart/2005/8/layout/hProcess3"/>
    <dgm:cxn modelId="{DE098E2F-2208-4BA5-A8F7-3902B6E162E8}" type="presParOf" srcId="{8B210604-A56C-4F2B-AA28-B719D9B59CA0}" destId="{6DE0EC65-8189-4E80-8C65-A517854E51BD}" srcOrd="6" destOrd="0" presId="urn:microsoft.com/office/officeart/2005/8/layout/hProcess3"/>
    <dgm:cxn modelId="{B350402D-9A81-4F68-83E0-1AD67CFB57D9}" type="presParOf" srcId="{8B210604-A56C-4F2B-AA28-B719D9B59CA0}" destId="{C7DA8920-BF68-40EA-B9CE-A5DD989F4747}" srcOrd="7" destOrd="0" presId="urn:microsoft.com/office/officeart/2005/8/layout/hProcess3"/>
    <dgm:cxn modelId="{9D6F328F-7EA7-4E76-A710-18337C4AAE8F}" type="presParOf" srcId="{8B210604-A56C-4F2B-AA28-B719D9B59CA0}" destId="{6DD31BE7-96E8-4B88-AE65-D914BE858765}" srcOrd="8" destOrd="0" presId="urn:microsoft.com/office/officeart/2005/8/layout/h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C330FF0-7AF7-4443-A559-218AB8292390}" type="doc">
      <dgm:prSet loTypeId="urn:microsoft.com/office/officeart/2009/3/layout/CircleRelationship" loCatId="relationship" qsTypeId="urn:microsoft.com/office/officeart/2005/8/quickstyle/simple1" qsCatId="simple" csTypeId="urn:microsoft.com/office/officeart/2005/8/colors/accent1_2" csCatId="accent1" phldr="1"/>
      <dgm:spPr/>
      <dgm:t>
        <a:bodyPr/>
        <a:lstStyle/>
        <a:p>
          <a:endParaRPr lang="x-none"/>
        </a:p>
      </dgm:t>
    </dgm:pt>
    <dgm:pt modelId="{35721FD9-49AF-4493-9181-217338E95B30}">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x-none" sz="1800" dirty="0" smtClean="0"/>
            <a:t>Procenjena </a:t>
          </a:r>
          <a:r>
            <a:rPr lang="x-none" sz="1800" smtClean="0"/>
            <a:t>vrednost imo</a:t>
          </a:r>
          <a:r>
            <a:rPr lang="sr-Latn-CS" sz="1800" dirty="0" smtClean="0"/>
            <a:t>v</a:t>
          </a:r>
          <a:r>
            <a:rPr lang="x-none" sz="1800" smtClean="0"/>
            <a:t>ine </a:t>
          </a:r>
          <a:r>
            <a:rPr lang="x-none" sz="1800" dirty="0" smtClean="0"/>
            <a:t>broj 3</a:t>
          </a:r>
          <a:endParaRPr lang="x-none" sz="1800" dirty="0"/>
        </a:p>
      </dgm:t>
    </dgm:pt>
    <dgm:pt modelId="{DF883C8A-68AC-44BD-80E5-FE846423497D}" type="parTrans" cxnId="{E6AAFF07-838E-4520-8012-2CEDD18F5DA4}">
      <dgm:prSet/>
      <dgm:spPr/>
      <dgm:t>
        <a:bodyPr/>
        <a:lstStyle/>
        <a:p>
          <a:endParaRPr lang="x-none"/>
        </a:p>
      </dgm:t>
    </dgm:pt>
    <dgm:pt modelId="{796CE53C-FE63-4109-B17E-C7A69C1E1B0E}" type="sibTrans" cxnId="{E6AAFF07-838E-4520-8012-2CEDD18F5DA4}">
      <dgm:prSet/>
      <dgm:spPr/>
      <dgm:t>
        <a:bodyPr/>
        <a:lstStyle/>
        <a:p>
          <a:endParaRPr lang="x-none"/>
        </a:p>
      </dgm:t>
    </dgm:pt>
    <dgm:pt modelId="{B3728C15-6194-4191-8360-0845037A9446}">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x-none" sz="1800" dirty="0" smtClean="0"/>
            <a:t>Procenjena </a:t>
          </a:r>
          <a:r>
            <a:rPr lang="x-none" sz="1800" smtClean="0"/>
            <a:t>vrednost imo</a:t>
          </a:r>
          <a:r>
            <a:rPr lang="sr-Latn-CS" sz="1800" dirty="0" smtClean="0"/>
            <a:t>v</a:t>
          </a:r>
          <a:r>
            <a:rPr lang="x-none" sz="1800" smtClean="0"/>
            <a:t>ine </a:t>
          </a:r>
          <a:r>
            <a:rPr lang="x-none" sz="1800" dirty="0" smtClean="0"/>
            <a:t>broj 1</a:t>
          </a:r>
          <a:endParaRPr lang="x-none" sz="1800" dirty="0"/>
        </a:p>
      </dgm:t>
    </dgm:pt>
    <dgm:pt modelId="{37616B55-393E-4F1F-9EB4-266F4BB45DCB}" type="parTrans" cxnId="{42405AFD-4353-4C1B-AE01-4B238390C457}">
      <dgm:prSet/>
      <dgm:spPr/>
      <dgm:t>
        <a:bodyPr/>
        <a:lstStyle/>
        <a:p>
          <a:endParaRPr lang="x-none"/>
        </a:p>
      </dgm:t>
    </dgm:pt>
    <dgm:pt modelId="{931C8EC8-6BA8-4850-BDF3-EA20853E054E}" type="sibTrans" cxnId="{42405AFD-4353-4C1B-AE01-4B238390C457}">
      <dgm:prSet/>
      <dgm:spPr/>
      <dgm:t>
        <a:bodyPr/>
        <a:lstStyle/>
        <a:p>
          <a:endParaRPr lang="x-none"/>
        </a:p>
      </dgm:t>
    </dgm:pt>
    <dgm:pt modelId="{B3955E9F-DA5F-4566-AA8B-57EBE9090D9A}">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x-none" sz="1800" dirty="0" smtClean="0"/>
            <a:t>Procenjena </a:t>
          </a:r>
          <a:r>
            <a:rPr lang="x-none" sz="1800" smtClean="0"/>
            <a:t>vrednost imo</a:t>
          </a:r>
          <a:r>
            <a:rPr lang="sr-Latn-CS" sz="1800" dirty="0" smtClean="0"/>
            <a:t>v</a:t>
          </a:r>
          <a:r>
            <a:rPr lang="x-none" sz="1800" smtClean="0"/>
            <a:t>ine </a:t>
          </a:r>
          <a:r>
            <a:rPr lang="x-none" sz="1800" dirty="0" smtClean="0"/>
            <a:t>broj 2</a:t>
          </a:r>
          <a:endParaRPr lang="x-none" sz="1800" dirty="0"/>
        </a:p>
      </dgm:t>
    </dgm:pt>
    <dgm:pt modelId="{AE14D4F4-7039-4826-B8E5-E52BA7D90480}" type="parTrans" cxnId="{75D6FFF0-1AB5-477A-88A7-C3E7D142A63F}">
      <dgm:prSet/>
      <dgm:spPr/>
      <dgm:t>
        <a:bodyPr/>
        <a:lstStyle/>
        <a:p>
          <a:endParaRPr lang="x-none"/>
        </a:p>
      </dgm:t>
    </dgm:pt>
    <dgm:pt modelId="{40F324E1-F349-4A83-A895-F7FF9DFB9EBE}" type="sibTrans" cxnId="{75D6FFF0-1AB5-477A-88A7-C3E7D142A63F}">
      <dgm:prSet/>
      <dgm:spPr/>
      <dgm:t>
        <a:bodyPr/>
        <a:lstStyle/>
        <a:p>
          <a:endParaRPr lang="x-none"/>
        </a:p>
      </dgm:t>
    </dgm:pt>
    <dgm:pt modelId="{F0541309-4CDF-4871-82BF-042C18E23995}" type="pres">
      <dgm:prSet presAssocID="{8C330FF0-7AF7-4443-A559-218AB8292390}" presName="Name0" presStyleCnt="0">
        <dgm:presLayoutVars>
          <dgm:chMax val="1"/>
          <dgm:chPref val="1"/>
        </dgm:presLayoutVars>
      </dgm:prSet>
      <dgm:spPr/>
      <dgm:t>
        <a:bodyPr/>
        <a:lstStyle/>
        <a:p>
          <a:endParaRPr lang="en-US"/>
        </a:p>
      </dgm:t>
    </dgm:pt>
    <dgm:pt modelId="{69452274-FA47-4243-A37E-CCCACAC99A87}" type="pres">
      <dgm:prSet presAssocID="{35721FD9-49AF-4493-9181-217338E95B30}" presName="Parent" presStyleLbl="node0" presStyleIdx="0" presStyleCnt="1">
        <dgm:presLayoutVars>
          <dgm:chMax val="5"/>
          <dgm:chPref val="5"/>
        </dgm:presLayoutVars>
      </dgm:prSet>
      <dgm:spPr/>
      <dgm:t>
        <a:bodyPr/>
        <a:lstStyle/>
        <a:p>
          <a:endParaRPr lang="x-none"/>
        </a:p>
      </dgm:t>
    </dgm:pt>
    <dgm:pt modelId="{6B065787-D3B4-45A1-840E-34013D599686}" type="pres">
      <dgm:prSet presAssocID="{35721FD9-49AF-4493-9181-217338E95B30}" presName="Accent1" presStyleLbl="node1" presStyleIdx="0" presStyleCnt="13"/>
      <dgm:spPr/>
    </dgm:pt>
    <dgm:pt modelId="{25BB2AF1-AC81-492A-9D5E-F64F39BDEACC}" type="pres">
      <dgm:prSet presAssocID="{35721FD9-49AF-4493-9181-217338E95B30}" presName="Accent2" presStyleLbl="node1" presStyleIdx="1" presStyleCnt="13"/>
      <dgm:spPr/>
    </dgm:pt>
    <dgm:pt modelId="{E6F322BB-4819-4B3A-9D5A-FF9F07742F9E}" type="pres">
      <dgm:prSet presAssocID="{35721FD9-49AF-4493-9181-217338E95B30}" presName="Accent3" presStyleLbl="node1" presStyleIdx="2" presStyleCnt="13"/>
      <dgm:spPr/>
    </dgm:pt>
    <dgm:pt modelId="{7016ACD6-E179-47C6-AD2E-65A92A13B089}" type="pres">
      <dgm:prSet presAssocID="{35721FD9-49AF-4493-9181-217338E95B30}" presName="Accent4" presStyleLbl="node1" presStyleIdx="3" presStyleCnt="13"/>
      <dgm:spPr/>
    </dgm:pt>
    <dgm:pt modelId="{FE6C2B6C-D575-471C-8A03-938E26F6088D}" type="pres">
      <dgm:prSet presAssocID="{35721FD9-49AF-4493-9181-217338E95B30}" presName="Accent5" presStyleLbl="node1" presStyleIdx="4" presStyleCnt="13"/>
      <dgm:spPr/>
    </dgm:pt>
    <dgm:pt modelId="{16A16AE7-8C89-484F-A340-B95D7CAD263E}" type="pres">
      <dgm:prSet presAssocID="{35721FD9-49AF-4493-9181-217338E95B30}" presName="Accent6" presStyleLbl="node1" presStyleIdx="5" presStyleCnt="13"/>
      <dgm:spPr/>
    </dgm:pt>
    <dgm:pt modelId="{C23866C3-004C-4524-B4A6-315C7C58ABD3}" type="pres">
      <dgm:prSet presAssocID="{B3728C15-6194-4191-8360-0845037A9446}" presName="Child1" presStyleLbl="node1" presStyleIdx="6" presStyleCnt="13" custScaleX="138352" custScaleY="121288">
        <dgm:presLayoutVars>
          <dgm:chMax val="0"/>
          <dgm:chPref val="0"/>
        </dgm:presLayoutVars>
      </dgm:prSet>
      <dgm:spPr/>
      <dgm:t>
        <a:bodyPr/>
        <a:lstStyle/>
        <a:p>
          <a:endParaRPr lang="x-none"/>
        </a:p>
      </dgm:t>
    </dgm:pt>
    <dgm:pt modelId="{18ABAFF5-7967-4147-A6A3-3E487F2E7583}" type="pres">
      <dgm:prSet presAssocID="{B3728C15-6194-4191-8360-0845037A9446}" presName="Accent7" presStyleCnt="0"/>
      <dgm:spPr/>
    </dgm:pt>
    <dgm:pt modelId="{AD9CFC63-2CDC-4568-9369-89A67FC3262F}" type="pres">
      <dgm:prSet presAssocID="{B3728C15-6194-4191-8360-0845037A9446}" presName="AccentHold1" presStyleLbl="node1" presStyleIdx="7" presStyleCnt="13"/>
      <dgm:spPr/>
    </dgm:pt>
    <dgm:pt modelId="{207C16AF-DF9C-4B2F-B90B-D03F3C78B5A4}" type="pres">
      <dgm:prSet presAssocID="{B3728C15-6194-4191-8360-0845037A9446}" presName="Accent8" presStyleCnt="0"/>
      <dgm:spPr/>
    </dgm:pt>
    <dgm:pt modelId="{59A50C90-33B5-45EB-A29F-9CD092FA319E}" type="pres">
      <dgm:prSet presAssocID="{B3728C15-6194-4191-8360-0845037A9446}" presName="AccentHold2" presStyleLbl="node1" presStyleIdx="8" presStyleCnt="13"/>
      <dgm:spPr/>
    </dgm:pt>
    <dgm:pt modelId="{E7D05715-4489-4DB7-935F-4DD0A013B1D2}" type="pres">
      <dgm:prSet presAssocID="{B3955E9F-DA5F-4566-AA8B-57EBE9090D9A}" presName="Child2" presStyleLbl="node1" presStyleIdx="9" presStyleCnt="13" custScaleX="142340" custScaleY="121452">
        <dgm:presLayoutVars>
          <dgm:chMax val="0"/>
          <dgm:chPref val="0"/>
        </dgm:presLayoutVars>
      </dgm:prSet>
      <dgm:spPr/>
      <dgm:t>
        <a:bodyPr/>
        <a:lstStyle/>
        <a:p>
          <a:endParaRPr lang="x-none"/>
        </a:p>
      </dgm:t>
    </dgm:pt>
    <dgm:pt modelId="{7FA1F6CC-C1C3-470F-939B-D5E49A21ADF1}" type="pres">
      <dgm:prSet presAssocID="{B3955E9F-DA5F-4566-AA8B-57EBE9090D9A}" presName="Accent9" presStyleCnt="0"/>
      <dgm:spPr/>
    </dgm:pt>
    <dgm:pt modelId="{C0E999B9-16FA-48B0-B28C-13CD0036DFD2}" type="pres">
      <dgm:prSet presAssocID="{B3955E9F-DA5F-4566-AA8B-57EBE9090D9A}" presName="AccentHold1" presStyleLbl="node1" presStyleIdx="10" presStyleCnt="13"/>
      <dgm:spPr/>
    </dgm:pt>
    <dgm:pt modelId="{ED831783-51B7-4C74-9768-49F3B2B26016}" type="pres">
      <dgm:prSet presAssocID="{B3955E9F-DA5F-4566-AA8B-57EBE9090D9A}" presName="Accent10" presStyleCnt="0"/>
      <dgm:spPr/>
    </dgm:pt>
    <dgm:pt modelId="{444C532F-C65F-415F-855F-B99B5B617923}" type="pres">
      <dgm:prSet presAssocID="{B3955E9F-DA5F-4566-AA8B-57EBE9090D9A}" presName="AccentHold2" presStyleLbl="node1" presStyleIdx="11" presStyleCnt="13"/>
      <dgm:spPr/>
    </dgm:pt>
    <dgm:pt modelId="{E0C575B4-3319-4566-AE03-E8C3A12C14DC}" type="pres">
      <dgm:prSet presAssocID="{B3955E9F-DA5F-4566-AA8B-57EBE9090D9A}" presName="Accent11" presStyleCnt="0"/>
      <dgm:spPr/>
    </dgm:pt>
    <dgm:pt modelId="{1E187DDE-0AFD-4E15-85A2-45F116B80193}" type="pres">
      <dgm:prSet presAssocID="{B3955E9F-DA5F-4566-AA8B-57EBE9090D9A}" presName="AccentHold3" presStyleLbl="node1" presStyleIdx="12" presStyleCnt="13"/>
      <dgm:spPr/>
    </dgm:pt>
  </dgm:ptLst>
  <dgm:cxnLst>
    <dgm:cxn modelId="{A03C137B-4329-4E92-9394-430800676903}" type="presOf" srcId="{B3955E9F-DA5F-4566-AA8B-57EBE9090D9A}" destId="{E7D05715-4489-4DB7-935F-4DD0A013B1D2}" srcOrd="0" destOrd="0" presId="urn:microsoft.com/office/officeart/2009/3/layout/CircleRelationship"/>
    <dgm:cxn modelId="{E6AAFF07-838E-4520-8012-2CEDD18F5DA4}" srcId="{8C330FF0-7AF7-4443-A559-218AB8292390}" destId="{35721FD9-49AF-4493-9181-217338E95B30}" srcOrd="0" destOrd="0" parTransId="{DF883C8A-68AC-44BD-80E5-FE846423497D}" sibTransId="{796CE53C-FE63-4109-B17E-C7A69C1E1B0E}"/>
    <dgm:cxn modelId="{767D800C-6688-4B87-8660-D7681C109898}" type="presOf" srcId="{8C330FF0-7AF7-4443-A559-218AB8292390}" destId="{F0541309-4CDF-4871-82BF-042C18E23995}" srcOrd="0" destOrd="0" presId="urn:microsoft.com/office/officeart/2009/3/layout/CircleRelationship"/>
    <dgm:cxn modelId="{42405AFD-4353-4C1B-AE01-4B238390C457}" srcId="{35721FD9-49AF-4493-9181-217338E95B30}" destId="{B3728C15-6194-4191-8360-0845037A9446}" srcOrd="0" destOrd="0" parTransId="{37616B55-393E-4F1F-9EB4-266F4BB45DCB}" sibTransId="{931C8EC8-6BA8-4850-BDF3-EA20853E054E}"/>
    <dgm:cxn modelId="{7B3BA9D0-28A8-496D-AE53-4487C94E1EDD}" type="presOf" srcId="{B3728C15-6194-4191-8360-0845037A9446}" destId="{C23866C3-004C-4524-B4A6-315C7C58ABD3}" srcOrd="0" destOrd="0" presId="urn:microsoft.com/office/officeart/2009/3/layout/CircleRelationship"/>
    <dgm:cxn modelId="{79C787D6-D167-457F-9DA0-0C723190D090}" type="presOf" srcId="{35721FD9-49AF-4493-9181-217338E95B30}" destId="{69452274-FA47-4243-A37E-CCCACAC99A87}" srcOrd="0" destOrd="0" presId="urn:microsoft.com/office/officeart/2009/3/layout/CircleRelationship"/>
    <dgm:cxn modelId="{75D6FFF0-1AB5-477A-88A7-C3E7D142A63F}" srcId="{35721FD9-49AF-4493-9181-217338E95B30}" destId="{B3955E9F-DA5F-4566-AA8B-57EBE9090D9A}" srcOrd="1" destOrd="0" parTransId="{AE14D4F4-7039-4826-B8E5-E52BA7D90480}" sibTransId="{40F324E1-F349-4A83-A895-F7FF9DFB9EBE}"/>
    <dgm:cxn modelId="{1BD41E54-F0D7-47C7-A756-603D54DBA9FA}" type="presParOf" srcId="{F0541309-4CDF-4871-82BF-042C18E23995}" destId="{69452274-FA47-4243-A37E-CCCACAC99A87}" srcOrd="0" destOrd="0" presId="urn:microsoft.com/office/officeart/2009/3/layout/CircleRelationship"/>
    <dgm:cxn modelId="{7BEB3BB5-1107-4D15-8647-768B394E028D}" type="presParOf" srcId="{F0541309-4CDF-4871-82BF-042C18E23995}" destId="{6B065787-D3B4-45A1-840E-34013D599686}" srcOrd="1" destOrd="0" presId="urn:microsoft.com/office/officeart/2009/3/layout/CircleRelationship"/>
    <dgm:cxn modelId="{4B036910-C9A6-4A6E-A420-F4F273B5B114}" type="presParOf" srcId="{F0541309-4CDF-4871-82BF-042C18E23995}" destId="{25BB2AF1-AC81-492A-9D5E-F64F39BDEACC}" srcOrd="2" destOrd="0" presId="urn:microsoft.com/office/officeart/2009/3/layout/CircleRelationship"/>
    <dgm:cxn modelId="{EC781C2E-F0C1-40AD-B5A5-F07613DC006A}" type="presParOf" srcId="{F0541309-4CDF-4871-82BF-042C18E23995}" destId="{E6F322BB-4819-4B3A-9D5A-FF9F07742F9E}" srcOrd="3" destOrd="0" presId="urn:microsoft.com/office/officeart/2009/3/layout/CircleRelationship"/>
    <dgm:cxn modelId="{87ECFEBF-8A35-4A99-B0C8-7F24D472CC54}" type="presParOf" srcId="{F0541309-4CDF-4871-82BF-042C18E23995}" destId="{7016ACD6-E179-47C6-AD2E-65A92A13B089}" srcOrd="4" destOrd="0" presId="urn:microsoft.com/office/officeart/2009/3/layout/CircleRelationship"/>
    <dgm:cxn modelId="{DD8E08B2-C864-44F7-8C52-6D2D5C8A33C4}" type="presParOf" srcId="{F0541309-4CDF-4871-82BF-042C18E23995}" destId="{FE6C2B6C-D575-471C-8A03-938E26F6088D}" srcOrd="5" destOrd="0" presId="urn:microsoft.com/office/officeart/2009/3/layout/CircleRelationship"/>
    <dgm:cxn modelId="{A94F4EB4-D1E6-4832-8B31-1CD016811182}" type="presParOf" srcId="{F0541309-4CDF-4871-82BF-042C18E23995}" destId="{16A16AE7-8C89-484F-A340-B95D7CAD263E}" srcOrd="6" destOrd="0" presId="urn:microsoft.com/office/officeart/2009/3/layout/CircleRelationship"/>
    <dgm:cxn modelId="{0024F626-9801-4EC6-AF0A-48BC9D0DC1D2}" type="presParOf" srcId="{F0541309-4CDF-4871-82BF-042C18E23995}" destId="{C23866C3-004C-4524-B4A6-315C7C58ABD3}" srcOrd="7" destOrd="0" presId="urn:microsoft.com/office/officeart/2009/3/layout/CircleRelationship"/>
    <dgm:cxn modelId="{0BC447E1-C3DE-44A4-A7BA-64CA9A5F2BD1}" type="presParOf" srcId="{F0541309-4CDF-4871-82BF-042C18E23995}" destId="{18ABAFF5-7967-4147-A6A3-3E487F2E7583}" srcOrd="8" destOrd="0" presId="urn:microsoft.com/office/officeart/2009/3/layout/CircleRelationship"/>
    <dgm:cxn modelId="{D7C012F7-C845-4612-B54C-A9C5F804E79F}" type="presParOf" srcId="{18ABAFF5-7967-4147-A6A3-3E487F2E7583}" destId="{AD9CFC63-2CDC-4568-9369-89A67FC3262F}" srcOrd="0" destOrd="0" presId="urn:microsoft.com/office/officeart/2009/3/layout/CircleRelationship"/>
    <dgm:cxn modelId="{1B81C354-9339-4992-8148-387FF9295BF5}" type="presParOf" srcId="{F0541309-4CDF-4871-82BF-042C18E23995}" destId="{207C16AF-DF9C-4B2F-B90B-D03F3C78B5A4}" srcOrd="9" destOrd="0" presId="urn:microsoft.com/office/officeart/2009/3/layout/CircleRelationship"/>
    <dgm:cxn modelId="{9FC85FD5-932B-4FC6-A764-CF7E97C61A53}" type="presParOf" srcId="{207C16AF-DF9C-4B2F-B90B-D03F3C78B5A4}" destId="{59A50C90-33B5-45EB-A29F-9CD092FA319E}" srcOrd="0" destOrd="0" presId="urn:microsoft.com/office/officeart/2009/3/layout/CircleRelationship"/>
    <dgm:cxn modelId="{3AD422D1-2ED2-4CA6-A015-C51011719543}" type="presParOf" srcId="{F0541309-4CDF-4871-82BF-042C18E23995}" destId="{E7D05715-4489-4DB7-935F-4DD0A013B1D2}" srcOrd="10" destOrd="0" presId="urn:microsoft.com/office/officeart/2009/3/layout/CircleRelationship"/>
    <dgm:cxn modelId="{3EA9E244-8682-40F3-848A-3B2DF8FF7AB3}" type="presParOf" srcId="{F0541309-4CDF-4871-82BF-042C18E23995}" destId="{7FA1F6CC-C1C3-470F-939B-D5E49A21ADF1}" srcOrd="11" destOrd="0" presId="urn:microsoft.com/office/officeart/2009/3/layout/CircleRelationship"/>
    <dgm:cxn modelId="{8EE6150C-FADB-4C74-B642-55BA8976A6C1}" type="presParOf" srcId="{7FA1F6CC-C1C3-470F-939B-D5E49A21ADF1}" destId="{C0E999B9-16FA-48B0-B28C-13CD0036DFD2}" srcOrd="0" destOrd="0" presId="urn:microsoft.com/office/officeart/2009/3/layout/CircleRelationship"/>
    <dgm:cxn modelId="{6B63AF34-B4FA-4120-8F8D-C13D8FEB140B}" type="presParOf" srcId="{F0541309-4CDF-4871-82BF-042C18E23995}" destId="{ED831783-51B7-4C74-9768-49F3B2B26016}" srcOrd="12" destOrd="0" presId="urn:microsoft.com/office/officeart/2009/3/layout/CircleRelationship"/>
    <dgm:cxn modelId="{EBE8A473-DBC8-40E0-9084-9302C0B1E69C}" type="presParOf" srcId="{ED831783-51B7-4C74-9768-49F3B2B26016}" destId="{444C532F-C65F-415F-855F-B99B5B617923}" srcOrd="0" destOrd="0" presId="urn:microsoft.com/office/officeart/2009/3/layout/CircleRelationship"/>
    <dgm:cxn modelId="{2A934D2F-6B0C-4C12-A6FD-0C766AF9B861}" type="presParOf" srcId="{F0541309-4CDF-4871-82BF-042C18E23995}" destId="{E0C575B4-3319-4566-AE03-E8C3A12C14DC}" srcOrd="13" destOrd="0" presId="urn:microsoft.com/office/officeart/2009/3/layout/CircleRelationship"/>
    <dgm:cxn modelId="{B1C37626-DEDC-4B83-BDE9-6BAB2F8217C1}" type="presParOf" srcId="{E0C575B4-3319-4566-AE03-E8C3A12C14DC}" destId="{1E187DDE-0AFD-4E15-85A2-45F116B80193}" srcOrd="0" destOrd="0" presId="urn:microsoft.com/office/officeart/2009/3/layout/CircleRelationship"/>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0C4BFB3-576E-4548-8D06-9D8ED83F46B7}"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x-none"/>
        </a:p>
      </dgm:t>
    </dgm:pt>
    <dgm:pt modelId="{CA4B4062-1F19-4822-8DC3-F297BA3015C3}">
      <dgm:prSet phldrT="[Text]">
        <dgm:style>
          <a:lnRef idx="1">
            <a:schemeClr val="accent2"/>
          </a:lnRef>
          <a:fillRef idx="2">
            <a:schemeClr val="accent2"/>
          </a:fillRef>
          <a:effectRef idx="1">
            <a:schemeClr val="accent2"/>
          </a:effectRef>
          <a:fontRef idx="minor">
            <a:schemeClr val="dk1"/>
          </a:fontRef>
        </dgm:style>
      </dgm:prSet>
      <dgm:spPr/>
      <dgm:t>
        <a:bodyPr/>
        <a:lstStyle/>
        <a:p>
          <a:r>
            <a:rPr lang="pl-PL" dirty="0" smtClean="0"/>
            <a:t>Procenitelj obračunava procenat učešća likvidacione vrednosti pojedinačne imovine u ukupnoj likvidacionoj vrednosti imovine stečajnog dužnika</a:t>
          </a:r>
          <a:endParaRPr lang="x-none" dirty="0"/>
        </a:p>
      </dgm:t>
    </dgm:pt>
    <dgm:pt modelId="{2A71A176-2186-4047-B9A8-0068B9DB2B77}" type="parTrans" cxnId="{41176F7B-58E9-4B3E-85B2-D76C7937F316}">
      <dgm:prSet/>
      <dgm:spPr/>
      <dgm:t>
        <a:bodyPr/>
        <a:lstStyle/>
        <a:p>
          <a:endParaRPr lang="x-none"/>
        </a:p>
      </dgm:t>
    </dgm:pt>
    <dgm:pt modelId="{091ED02C-5BDD-42BC-9B94-4FEF963FFDF0}" type="sibTrans" cxnId="{41176F7B-58E9-4B3E-85B2-D76C7937F316}">
      <dgm:prSet/>
      <dgm:spPr/>
      <dgm:t>
        <a:bodyPr/>
        <a:lstStyle/>
        <a:p>
          <a:endParaRPr lang="x-none"/>
        </a:p>
      </dgm:t>
    </dgm:pt>
    <dgm:pt modelId="{E36F73F3-3299-4EE1-87B0-EE0D6DCF509B}">
      <dgm:prSet phldrT="[Text]">
        <dgm:style>
          <a:lnRef idx="1">
            <a:schemeClr val="accent2"/>
          </a:lnRef>
          <a:fillRef idx="2">
            <a:schemeClr val="accent2"/>
          </a:fillRef>
          <a:effectRef idx="1">
            <a:schemeClr val="accent2"/>
          </a:effectRef>
          <a:fontRef idx="minor">
            <a:schemeClr val="dk1"/>
          </a:fontRef>
        </dgm:style>
      </dgm:prSet>
      <dgm:spPr/>
      <dgm:t>
        <a:bodyPr/>
        <a:lstStyle/>
        <a:p>
          <a:r>
            <a:rPr lang="pl-PL" dirty="0" smtClean="0"/>
            <a:t>Na ovaj način dobijamo i procentualno učešće likvidacione vrednosti imovine pod razlučnim pravom u ukupnoj likvidacionoj vrednosti imovine stečajnog dužnika  </a:t>
          </a:r>
          <a:endParaRPr lang="x-none" dirty="0"/>
        </a:p>
      </dgm:t>
    </dgm:pt>
    <dgm:pt modelId="{E22C2100-37FD-4E64-B375-05B7CD21C256}" type="parTrans" cxnId="{45AC05D4-A598-4FA1-8EDA-70D48E6D2D05}">
      <dgm:prSet/>
      <dgm:spPr/>
      <dgm:t>
        <a:bodyPr/>
        <a:lstStyle/>
        <a:p>
          <a:endParaRPr lang="x-none"/>
        </a:p>
      </dgm:t>
    </dgm:pt>
    <dgm:pt modelId="{D9045EFF-B41B-4796-AD10-E98A44E60E69}" type="sibTrans" cxnId="{45AC05D4-A598-4FA1-8EDA-70D48E6D2D05}">
      <dgm:prSet/>
      <dgm:spPr/>
      <dgm:t>
        <a:bodyPr/>
        <a:lstStyle/>
        <a:p>
          <a:endParaRPr lang="x-none"/>
        </a:p>
      </dgm:t>
    </dgm:pt>
    <dgm:pt modelId="{D0AC0F56-E7DA-4D5B-A6FB-BA7123443E67}">
      <dgm:prSet phldrT="[Text]">
        <dgm:style>
          <a:lnRef idx="1">
            <a:schemeClr val="accent2"/>
          </a:lnRef>
          <a:fillRef idx="2">
            <a:schemeClr val="accent2"/>
          </a:fillRef>
          <a:effectRef idx="1">
            <a:schemeClr val="accent2"/>
          </a:effectRef>
          <a:fontRef idx="minor">
            <a:schemeClr val="dk1"/>
          </a:fontRef>
        </dgm:style>
      </dgm:prSet>
      <dgm:spPr/>
      <dgm:t>
        <a:bodyPr/>
        <a:lstStyle/>
        <a:p>
          <a:r>
            <a:rPr lang="pl-PL" dirty="0" smtClean="0"/>
            <a:t>Množenjem pomenutog učešća sa ukupnom procenjenom vrednošću stečajnog dužnika kao pravnog lica dobijene DNT metodom dobija se procenjena vrednost imovine koja je pod razlučnim pravom u pravnom licu</a:t>
          </a:r>
          <a:endParaRPr lang="x-none" dirty="0"/>
        </a:p>
      </dgm:t>
    </dgm:pt>
    <dgm:pt modelId="{59A5CEE6-A21F-495E-AA57-C2AFFB4DF686}" type="parTrans" cxnId="{4AA4ACC1-F4BD-4FF2-BD09-D1DF61606607}">
      <dgm:prSet/>
      <dgm:spPr/>
      <dgm:t>
        <a:bodyPr/>
        <a:lstStyle/>
        <a:p>
          <a:endParaRPr lang="x-none"/>
        </a:p>
      </dgm:t>
    </dgm:pt>
    <dgm:pt modelId="{E98589A4-761A-47D0-9C86-89F7DF76DB3A}" type="sibTrans" cxnId="{4AA4ACC1-F4BD-4FF2-BD09-D1DF61606607}">
      <dgm:prSet/>
      <dgm:spPr/>
      <dgm:t>
        <a:bodyPr/>
        <a:lstStyle/>
        <a:p>
          <a:endParaRPr lang="x-none"/>
        </a:p>
      </dgm:t>
    </dgm:pt>
    <dgm:pt modelId="{A9ADEAF2-956A-4518-B642-5E50185C3335}" type="pres">
      <dgm:prSet presAssocID="{10C4BFB3-576E-4548-8D06-9D8ED83F46B7}" presName="Name0" presStyleCnt="0">
        <dgm:presLayoutVars>
          <dgm:dir/>
          <dgm:resizeHandles val="exact"/>
        </dgm:presLayoutVars>
      </dgm:prSet>
      <dgm:spPr/>
      <dgm:t>
        <a:bodyPr/>
        <a:lstStyle/>
        <a:p>
          <a:endParaRPr lang="en-US"/>
        </a:p>
      </dgm:t>
    </dgm:pt>
    <dgm:pt modelId="{737ED6EB-CE09-4E07-BDAC-6473A1D0ECB8}" type="pres">
      <dgm:prSet presAssocID="{CA4B4062-1F19-4822-8DC3-F297BA3015C3}" presName="node" presStyleLbl="node1" presStyleIdx="0" presStyleCnt="3">
        <dgm:presLayoutVars>
          <dgm:bulletEnabled val="1"/>
        </dgm:presLayoutVars>
      </dgm:prSet>
      <dgm:spPr/>
      <dgm:t>
        <a:bodyPr/>
        <a:lstStyle/>
        <a:p>
          <a:endParaRPr lang="x-none"/>
        </a:p>
      </dgm:t>
    </dgm:pt>
    <dgm:pt modelId="{2CDD3E1A-7FA2-48DB-85D9-FAE1B72A2A78}" type="pres">
      <dgm:prSet presAssocID="{091ED02C-5BDD-42BC-9B94-4FEF963FFDF0}" presName="sibTrans" presStyleCnt="0"/>
      <dgm:spPr/>
    </dgm:pt>
    <dgm:pt modelId="{55F4A956-1E0B-43CE-80F7-BB8403655562}" type="pres">
      <dgm:prSet presAssocID="{E36F73F3-3299-4EE1-87B0-EE0D6DCF509B}" presName="node" presStyleLbl="node1" presStyleIdx="1" presStyleCnt="3">
        <dgm:presLayoutVars>
          <dgm:bulletEnabled val="1"/>
        </dgm:presLayoutVars>
      </dgm:prSet>
      <dgm:spPr/>
      <dgm:t>
        <a:bodyPr/>
        <a:lstStyle/>
        <a:p>
          <a:endParaRPr lang="x-none"/>
        </a:p>
      </dgm:t>
    </dgm:pt>
    <dgm:pt modelId="{339AFEB7-7DB2-43F5-9A50-EB07EB7B4354}" type="pres">
      <dgm:prSet presAssocID="{D9045EFF-B41B-4796-AD10-E98A44E60E69}" presName="sibTrans" presStyleCnt="0"/>
      <dgm:spPr/>
    </dgm:pt>
    <dgm:pt modelId="{BAB3FA9D-F486-480E-8522-D3A080DC3A2C}" type="pres">
      <dgm:prSet presAssocID="{D0AC0F56-E7DA-4D5B-A6FB-BA7123443E67}" presName="node" presStyleLbl="node1" presStyleIdx="2" presStyleCnt="3">
        <dgm:presLayoutVars>
          <dgm:bulletEnabled val="1"/>
        </dgm:presLayoutVars>
      </dgm:prSet>
      <dgm:spPr/>
      <dgm:t>
        <a:bodyPr/>
        <a:lstStyle/>
        <a:p>
          <a:endParaRPr lang="x-none"/>
        </a:p>
      </dgm:t>
    </dgm:pt>
  </dgm:ptLst>
  <dgm:cxnLst>
    <dgm:cxn modelId="{F7F77DDA-2196-4F14-82D2-7DCB56BD708A}" type="presOf" srcId="{D0AC0F56-E7DA-4D5B-A6FB-BA7123443E67}" destId="{BAB3FA9D-F486-480E-8522-D3A080DC3A2C}" srcOrd="0" destOrd="0" presId="urn:microsoft.com/office/officeart/2005/8/layout/hList6"/>
    <dgm:cxn modelId="{45AC05D4-A598-4FA1-8EDA-70D48E6D2D05}" srcId="{10C4BFB3-576E-4548-8D06-9D8ED83F46B7}" destId="{E36F73F3-3299-4EE1-87B0-EE0D6DCF509B}" srcOrd="1" destOrd="0" parTransId="{E22C2100-37FD-4E64-B375-05B7CD21C256}" sibTransId="{D9045EFF-B41B-4796-AD10-E98A44E60E69}"/>
    <dgm:cxn modelId="{4AA4ACC1-F4BD-4FF2-BD09-D1DF61606607}" srcId="{10C4BFB3-576E-4548-8D06-9D8ED83F46B7}" destId="{D0AC0F56-E7DA-4D5B-A6FB-BA7123443E67}" srcOrd="2" destOrd="0" parTransId="{59A5CEE6-A21F-495E-AA57-C2AFFB4DF686}" sibTransId="{E98589A4-761A-47D0-9C86-89F7DF76DB3A}"/>
    <dgm:cxn modelId="{41176F7B-58E9-4B3E-85B2-D76C7937F316}" srcId="{10C4BFB3-576E-4548-8D06-9D8ED83F46B7}" destId="{CA4B4062-1F19-4822-8DC3-F297BA3015C3}" srcOrd="0" destOrd="0" parTransId="{2A71A176-2186-4047-B9A8-0068B9DB2B77}" sibTransId="{091ED02C-5BDD-42BC-9B94-4FEF963FFDF0}"/>
    <dgm:cxn modelId="{74699E10-2493-44EF-8E72-F58683EE46DE}" type="presOf" srcId="{CA4B4062-1F19-4822-8DC3-F297BA3015C3}" destId="{737ED6EB-CE09-4E07-BDAC-6473A1D0ECB8}" srcOrd="0" destOrd="0" presId="urn:microsoft.com/office/officeart/2005/8/layout/hList6"/>
    <dgm:cxn modelId="{D98975F1-42DC-466B-A4DC-9275A969B442}" type="presOf" srcId="{10C4BFB3-576E-4548-8D06-9D8ED83F46B7}" destId="{A9ADEAF2-956A-4518-B642-5E50185C3335}" srcOrd="0" destOrd="0" presId="urn:microsoft.com/office/officeart/2005/8/layout/hList6"/>
    <dgm:cxn modelId="{A8B84A7A-A0F3-4C0E-B5C7-D7D7085B0749}" type="presOf" srcId="{E36F73F3-3299-4EE1-87B0-EE0D6DCF509B}" destId="{55F4A956-1E0B-43CE-80F7-BB8403655562}" srcOrd="0" destOrd="0" presId="urn:microsoft.com/office/officeart/2005/8/layout/hList6"/>
    <dgm:cxn modelId="{3218524E-98E8-4A61-ACA1-06DD15426765}" type="presParOf" srcId="{A9ADEAF2-956A-4518-B642-5E50185C3335}" destId="{737ED6EB-CE09-4E07-BDAC-6473A1D0ECB8}" srcOrd="0" destOrd="0" presId="urn:microsoft.com/office/officeart/2005/8/layout/hList6"/>
    <dgm:cxn modelId="{480D5370-A252-4AFA-A4D9-136E7F017AA4}" type="presParOf" srcId="{A9ADEAF2-956A-4518-B642-5E50185C3335}" destId="{2CDD3E1A-7FA2-48DB-85D9-FAE1B72A2A78}" srcOrd="1" destOrd="0" presId="urn:microsoft.com/office/officeart/2005/8/layout/hList6"/>
    <dgm:cxn modelId="{D53CBF0B-169D-4B01-B141-10AD4364A7CB}" type="presParOf" srcId="{A9ADEAF2-956A-4518-B642-5E50185C3335}" destId="{55F4A956-1E0B-43CE-80F7-BB8403655562}" srcOrd="2" destOrd="0" presId="urn:microsoft.com/office/officeart/2005/8/layout/hList6"/>
    <dgm:cxn modelId="{B0DBA505-8EB6-4984-907B-04E357C962B8}" type="presParOf" srcId="{A9ADEAF2-956A-4518-B642-5E50185C3335}" destId="{339AFEB7-7DB2-43F5-9A50-EB07EB7B4354}" srcOrd="3" destOrd="0" presId="urn:microsoft.com/office/officeart/2005/8/layout/hList6"/>
    <dgm:cxn modelId="{82D071C7-6F5B-4AC8-B4C8-E7D8C429CC82}" type="presParOf" srcId="{A9ADEAF2-956A-4518-B642-5E50185C3335}" destId="{BAB3FA9D-F486-480E-8522-D3A080DC3A2C}"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6.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7.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1.jpe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pic>
        <p:nvPicPr>
          <p:cNvPr id="18" name="Pictur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3600" y="115611"/>
            <a:ext cx="2384280" cy="956725"/>
          </a:xfrm>
          <a:prstGeom prst="rect">
            <a:avLst/>
          </a:prstGeom>
        </p:spPr>
      </p:pic>
      <p:pic>
        <p:nvPicPr>
          <p:cNvPr id="28" name="Picture 2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89118" y="21215"/>
            <a:ext cx="1533585" cy="988311"/>
          </a:xfrm>
          <a:prstGeom prst="rect">
            <a:avLst/>
          </a:prstGeom>
        </p:spPr>
      </p:pic>
      <p:pic>
        <p:nvPicPr>
          <p:cNvPr id="29" name="Picture 2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99108" y="-8467"/>
            <a:ext cx="2632210" cy="1316105"/>
          </a:xfrm>
          <a:prstGeom prst="rect">
            <a:avLst/>
          </a:prstGeom>
        </p:spPr>
      </p:pic>
      <p:sp>
        <p:nvSpPr>
          <p:cNvPr id="30" name="TextBox 29"/>
          <p:cNvSpPr txBox="1"/>
          <p:nvPr userDrawn="1"/>
        </p:nvSpPr>
        <p:spPr>
          <a:xfrm>
            <a:off x="2839207" y="6450375"/>
            <a:ext cx="4013655" cy="253916"/>
          </a:xfrm>
          <a:prstGeom prst="rect">
            <a:avLst/>
          </a:prstGeom>
          <a:noFill/>
        </p:spPr>
        <p:txBody>
          <a:bodyPr wrap="square" rtlCol="0">
            <a:spAutoFit/>
          </a:bodyPr>
          <a:lstStyle/>
          <a:p>
            <a:r>
              <a:rPr lang="en-US" sz="1050" i="1" dirty="0" err="1" smtClean="0">
                <a:solidFill>
                  <a:schemeClr val="bg1">
                    <a:lumMod val="50000"/>
                  </a:schemeClr>
                </a:solidFill>
                <a:effectLst/>
                <a:latin typeface="Times New Roman" panose="02020603050405020304" pitchFamily="18" charset="0"/>
                <a:cs typeface="Times New Roman" panose="02020603050405020304" pitchFamily="18" charset="0"/>
              </a:rPr>
              <a:t>Uz</a:t>
            </a:r>
            <a:r>
              <a:rPr lang="en-US" sz="1050" i="1" dirty="0" smtClean="0">
                <a:solidFill>
                  <a:schemeClr val="bg1">
                    <a:lumMod val="50000"/>
                  </a:schemeClr>
                </a:solidFill>
                <a:effectLst/>
                <a:latin typeface="Times New Roman" panose="02020603050405020304" pitchFamily="18" charset="0"/>
                <a:cs typeface="Times New Roman" panose="02020603050405020304" pitchFamily="18" charset="0"/>
              </a:rPr>
              <a:t> </a:t>
            </a:r>
            <a:r>
              <a:rPr lang="en-US" sz="1050" i="1" dirty="0" err="1" smtClean="0">
                <a:solidFill>
                  <a:schemeClr val="bg1">
                    <a:lumMod val="50000"/>
                  </a:schemeClr>
                </a:solidFill>
                <a:effectLst/>
                <a:latin typeface="Times New Roman" panose="02020603050405020304" pitchFamily="18" charset="0"/>
                <a:cs typeface="Times New Roman" panose="02020603050405020304" pitchFamily="18" charset="0"/>
              </a:rPr>
              <a:t>podr</a:t>
            </a:r>
            <a:r>
              <a:rPr lang="x-none" sz="1050" i="1" dirty="0" err="1" smtClean="0">
                <a:solidFill>
                  <a:schemeClr val="bg1">
                    <a:lumMod val="50000"/>
                  </a:schemeClr>
                </a:solidFill>
                <a:effectLst/>
                <a:latin typeface="Times New Roman" panose="02020603050405020304" pitchFamily="18" charset="0"/>
                <a:cs typeface="Times New Roman" panose="02020603050405020304" pitchFamily="18" charset="0"/>
              </a:rPr>
              <a:t>šku</a:t>
            </a:r>
            <a:r>
              <a:rPr lang="x-none" sz="1050" i="1" dirty="0" smtClean="0">
                <a:solidFill>
                  <a:schemeClr val="bg1">
                    <a:lumMod val="50000"/>
                  </a:schemeClr>
                </a:solidFill>
                <a:effectLst/>
                <a:latin typeface="Times New Roman" panose="02020603050405020304" pitchFamily="18" charset="0"/>
                <a:cs typeface="Times New Roman" panose="02020603050405020304" pitchFamily="18" charset="0"/>
              </a:rPr>
              <a:t> </a:t>
            </a:r>
            <a:r>
              <a:rPr lang="x-none" sz="1050" i="1" dirty="0" err="1" smtClean="0">
                <a:solidFill>
                  <a:schemeClr val="bg1">
                    <a:lumMod val="50000"/>
                  </a:schemeClr>
                </a:solidFill>
                <a:effectLst/>
                <a:latin typeface="Times New Roman" panose="02020603050405020304" pitchFamily="18" charset="0"/>
                <a:cs typeface="Times New Roman" panose="02020603050405020304" pitchFamily="18" charset="0"/>
              </a:rPr>
              <a:t>Švajcar</a:t>
            </a:r>
            <a:r>
              <a:rPr lang="en-US" sz="1050" i="1" dirty="0" smtClean="0">
                <a:solidFill>
                  <a:schemeClr val="bg1">
                    <a:lumMod val="50000"/>
                  </a:schemeClr>
                </a:solidFill>
                <a:effectLst/>
                <a:latin typeface="Times New Roman" panose="02020603050405020304" pitchFamily="18" charset="0"/>
                <a:cs typeface="Times New Roman" panose="02020603050405020304" pitchFamily="18" charset="0"/>
              </a:rPr>
              <a:t>s</a:t>
            </a:r>
            <a:r>
              <a:rPr lang="x-none" sz="1050" i="1" dirty="0" smtClean="0">
                <a:solidFill>
                  <a:schemeClr val="bg1">
                    <a:lumMod val="50000"/>
                  </a:schemeClr>
                </a:solidFill>
                <a:effectLst/>
                <a:latin typeface="Times New Roman" panose="02020603050405020304" pitchFamily="18" charset="0"/>
                <a:cs typeface="Times New Roman" panose="02020603050405020304" pitchFamily="18" charset="0"/>
              </a:rPr>
              <a:t>kog sekret</a:t>
            </a:r>
            <a:r>
              <a:rPr lang="en-US" sz="1050" i="1" dirty="0" err="1" smtClean="0">
                <a:solidFill>
                  <a:schemeClr val="bg1">
                    <a:lumMod val="50000"/>
                  </a:schemeClr>
                </a:solidFill>
                <a:effectLst/>
                <a:latin typeface="Times New Roman" panose="02020603050405020304" pitchFamily="18" charset="0"/>
                <a:cs typeface="Times New Roman" panose="02020603050405020304" pitchFamily="18" charset="0"/>
              </a:rPr>
              <a:t>ari</a:t>
            </a:r>
            <a:r>
              <a:rPr lang="x-none" sz="1050" i="1" dirty="0" smtClean="0">
                <a:solidFill>
                  <a:schemeClr val="bg1">
                    <a:lumMod val="50000"/>
                  </a:schemeClr>
                </a:solidFill>
                <a:effectLst/>
                <a:latin typeface="Times New Roman" panose="02020603050405020304" pitchFamily="18" charset="0"/>
                <a:cs typeface="Times New Roman" panose="02020603050405020304" pitchFamily="18" charset="0"/>
              </a:rPr>
              <a:t>jata za ekonomske poslove SECO</a:t>
            </a:r>
            <a:endParaRPr lang="en-US" sz="1050" i="1" dirty="0">
              <a:solidFill>
                <a:schemeClr val="bg1">
                  <a:lumMod val="50000"/>
                </a:schemeClr>
              </a:solidFill>
              <a:effectLst/>
              <a:latin typeface="Times New Roman" panose="02020603050405020304" pitchFamily="18" charset="0"/>
              <a:cs typeface="Times New Roman" panose="02020603050405020304" pitchFamily="18" charset="0"/>
            </a:endParaRPr>
          </a:p>
        </p:txBody>
      </p:sp>
      <p:pic>
        <p:nvPicPr>
          <p:cNvPr id="31" name="Picture 30"/>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72527" y="5655779"/>
            <a:ext cx="1969008" cy="1048512"/>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1345914"/>
            <a:ext cx="8596668" cy="2667285"/>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3600" y="115611"/>
            <a:ext cx="2384280" cy="956725"/>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89118" y="21215"/>
            <a:ext cx="1533585" cy="988311"/>
          </a:xfrm>
          <a:prstGeom prst="rect">
            <a:avLst/>
          </a:prstGeom>
        </p:spPr>
      </p:pic>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99108" y="-8467"/>
            <a:ext cx="2632210" cy="1316105"/>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1756880"/>
            <a:ext cx="8094134" cy="1875319"/>
          </a:xfrm>
        </p:spPr>
        <p:txBody>
          <a:bodyPr anchor="ctr">
            <a:normAutofit/>
          </a:bodyPr>
          <a:lstStyle>
            <a:lvl1pPr algn="l">
              <a:defRPr sz="4400" b="0" cap="none"/>
            </a:lvl1pPr>
          </a:lstStyle>
          <a:p>
            <a:r>
              <a:rPr lang="en-US" dirty="0"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3600" y="115611"/>
            <a:ext cx="2384280" cy="956725"/>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89118" y="21215"/>
            <a:ext cx="1533585" cy="988311"/>
          </a:xfrm>
          <a:prstGeom prst="rect">
            <a:avLst/>
          </a:prstGeom>
        </p:spPr>
      </p:pic>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99108" y="-8467"/>
            <a:ext cx="2632210" cy="1316105"/>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3600" y="115611"/>
            <a:ext cx="2384280" cy="956725"/>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89118" y="21215"/>
            <a:ext cx="1533585" cy="988311"/>
          </a:xfrm>
          <a:prstGeom prst="rect">
            <a:avLst/>
          </a:prstGeom>
        </p:spPr>
      </p:pic>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99108" y="-8467"/>
            <a:ext cx="2632210" cy="1316105"/>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1530848"/>
            <a:ext cx="8094134" cy="2101351"/>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3600" y="115611"/>
            <a:ext cx="2384280" cy="956725"/>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89118" y="21215"/>
            <a:ext cx="1533585" cy="988311"/>
          </a:xfrm>
          <a:prstGeom prst="rect">
            <a:avLst/>
          </a:prstGeom>
        </p:spPr>
      </p:pic>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99108" y="-8467"/>
            <a:ext cx="2632210" cy="1316105"/>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2013734"/>
            <a:ext cx="8588203" cy="1618465"/>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3600" y="115611"/>
            <a:ext cx="2384280" cy="956725"/>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89118" y="21215"/>
            <a:ext cx="1533585" cy="988311"/>
          </a:xfrm>
          <a:prstGeom prst="rect">
            <a:avLst/>
          </a:prstGeom>
        </p:spPr>
      </p:pic>
      <p:pic>
        <p:nvPicPr>
          <p:cNvPr id="10" name="Picture 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99108" y="-8467"/>
            <a:ext cx="2632210" cy="1316105"/>
          </a:xfrm>
          <a:prstGeom prst="rect">
            <a:avLst/>
          </a:prstGeom>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77334" y="1232898"/>
            <a:ext cx="8596668" cy="697501"/>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4/23/2015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3600" y="115611"/>
            <a:ext cx="2384280" cy="956725"/>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89118" y="21215"/>
            <a:ext cx="1533585" cy="988311"/>
          </a:xfrm>
          <a:prstGeom prst="rect">
            <a:avLst/>
          </a:prstGeom>
        </p:spPr>
      </p:pic>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99108" y="-8467"/>
            <a:ext cx="2632210" cy="1316105"/>
          </a:xfrm>
          <a:prstGeom prst="rect">
            <a:avLst/>
          </a:prstGeom>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77334" y="1072336"/>
            <a:ext cx="8596668" cy="858064"/>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pPr/>
              <a:t>4/23/2015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pPr/>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3600" y="115611"/>
            <a:ext cx="2384280" cy="956725"/>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89118" y="21215"/>
            <a:ext cx="1533585" cy="988311"/>
          </a:xfrm>
          <a:prstGeom prst="rect">
            <a:avLst/>
          </a:prstGeom>
        </p:spPr>
      </p:pic>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99108" y="-8467"/>
            <a:ext cx="2632210" cy="1316105"/>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3600" y="115611"/>
            <a:ext cx="2384280" cy="956725"/>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89118" y="21215"/>
            <a:ext cx="1533585" cy="988311"/>
          </a:xfrm>
          <a:prstGeom prst="rect">
            <a:avLst/>
          </a:prstGeom>
        </p:spPr>
      </p:pic>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99108" y="-8467"/>
            <a:ext cx="2632210" cy="1316105"/>
          </a:xfrm>
          <a:prstGeom prst="rect">
            <a:avLst/>
          </a:prstGeom>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77334" y="1150706"/>
            <a:ext cx="8596668" cy="779694"/>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pPr/>
              <a:t>4/23/2015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3600" y="115611"/>
            <a:ext cx="2384280" cy="956725"/>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89118" y="21215"/>
            <a:ext cx="1533585" cy="988311"/>
          </a:xfrm>
          <a:prstGeom prst="rect">
            <a:avLst/>
          </a:prstGeom>
        </p:spPr>
      </p:pic>
      <p:pic>
        <p:nvPicPr>
          <p:cNvPr id="10" name="Picture 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99108" y="-8467"/>
            <a:ext cx="2632210" cy="1316105"/>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77334" y="1335640"/>
            <a:ext cx="8596668" cy="59476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3600" y="115611"/>
            <a:ext cx="2384280" cy="956725"/>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89118" y="21215"/>
            <a:ext cx="1533585" cy="988311"/>
          </a:xfrm>
          <a:prstGeom prst="rect">
            <a:avLst/>
          </a:prstGeom>
        </p:spPr>
      </p:pic>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99108" y="-8467"/>
            <a:ext cx="2632210" cy="1316105"/>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1191802"/>
            <a:ext cx="8596668" cy="738598"/>
          </a:xfrm>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3600" y="115611"/>
            <a:ext cx="2384280" cy="956725"/>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89118" y="21215"/>
            <a:ext cx="1533585" cy="988311"/>
          </a:xfrm>
          <a:prstGeom prst="rect">
            <a:avLst/>
          </a:prstGeom>
        </p:spPr>
      </p:pic>
      <p:pic>
        <p:nvPicPr>
          <p:cNvPr id="8" name="Picture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99108" y="-8467"/>
            <a:ext cx="2632210" cy="1316105"/>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3600" y="115611"/>
            <a:ext cx="2384280" cy="956725"/>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89118" y="21215"/>
            <a:ext cx="1533585" cy="988311"/>
          </a:xfrm>
          <a:prstGeom prst="rect">
            <a:avLst/>
          </a:prstGeom>
        </p:spPr>
      </p:pic>
      <p:pic>
        <p:nvPicPr>
          <p:cNvPr id="7" name="Pictur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99108" y="-8467"/>
            <a:ext cx="2632210" cy="1316105"/>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1307638"/>
            <a:ext cx="4513541" cy="473372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4/23/2015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3600" y="115611"/>
            <a:ext cx="2384280" cy="956725"/>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89118" y="21215"/>
            <a:ext cx="1533585" cy="988311"/>
          </a:xfrm>
          <a:prstGeom prst="rect">
            <a:avLst/>
          </a:prstGeom>
        </p:spPr>
      </p:pic>
      <p:pic>
        <p:nvPicPr>
          <p:cNvPr id="10" name="Picture 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99108" y="-8467"/>
            <a:ext cx="2632210" cy="131610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1458930"/>
            <a:ext cx="8596668" cy="299638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4/23/2015</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3600" y="115611"/>
            <a:ext cx="2384280" cy="956725"/>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89118" y="21215"/>
            <a:ext cx="1533585" cy="988311"/>
          </a:xfrm>
          <a:prstGeom prst="rect">
            <a:avLst/>
          </a:prstGeom>
        </p:spPr>
      </p:pic>
      <p:pic>
        <p:nvPicPr>
          <p:cNvPr id="10" name="Picture 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99108" y="-8467"/>
            <a:ext cx="2632210" cy="131610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4/23/2015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
        <p:nvSpPr>
          <p:cNvPr id="18" name="TextBox 17"/>
          <p:cNvSpPr txBox="1"/>
          <p:nvPr userDrawn="1"/>
        </p:nvSpPr>
        <p:spPr>
          <a:xfrm>
            <a:off x="2839207" y="6450375"/>
            <a:ext cx="4013655" cy="253916"/>
          </a:xfrm>
          <a:prstGeom prst="rect">
            <a:avLst/>
          </a:prstGeom>
          <a:noFill/>
        </p:spPr>
        <p:txBody>
          <a:bodyPr wrap="square" rtlCol="0">
            <a:spAutoFit/>
          </a:bodyPr>
          <a:lstStyle/>
          <a:p>
            <a:r>
              <a:rPr lang="en-US" sz="1050" i="1" dirty="0" err="1" smtClean="0">
                <a:solidFill>
                  <a:schemeClr val="bg1">
                    <a:lumMod val="50000"/>
                  </a:schemeClr>
                </a:solidFill>
                <a:effectLst/>
                <a:latin typeface="Times New Roman" panose="02020603050405020304" pitchFamily="18" charset="0"/>
                <a:cs typeface="Times New Roman" panose="02020603050405020304" pitchFamily="18" charset="0"/>
              </a:rPr>
              <a:t>Uz</a:t>
            </a:r>
            <a:r>
              <a:rPr lang="en-US" sz="1050" i="1" dirty="0" smtClean="0">
                <a:solidFill>
                  <a:schemeClr val="bg1">
                    <a:lumMod val="50000"/>
                  </a:schemeClr>
                </a:solidFill>
                <a:effectLst/>
                <a:latin typeface="Times New Roman" panose="02020603050405020304" pitchFamily="18" charset="0"/>
                <a:cs typeface="Times New Roman" panose="02020603050405020304" pitchFamily="18" charset="0"/>
              </a:rPr>
              <a:t> </a:t>
            </a:r>
            <a:r>
              <a:rPr lang="en-US" sz="1050" i="1" dirty="0" err="1" smtClean="0">
                <a:solidFill>
                  <a:schemeClr val="bg1">
                    <a:lumMod val="50000"/>
                  </a:schemeClr>
                </a:solidFill>
                <a:effectLst/>
                <a:latin typeface="Times New Roman" panose="02020603050405020304" pitchFamily="18" charset="0"/>
                <a:cs typeface="Times New Roman" panose="02020603050405020304" pitchFamily="18" charset="0"/>
              </a:rPr>
              <a:t>podr</a:t>
            </a:r>
            <a:r>
              <a:rPr lang="x-none" sz="1050" i="1" dirty="0" err="1" smtClean="0">
                <a:solidFill>
                  <a:schemeClr val="bg1">
                    <a:lumMod val="50000"/>
                  </a:schemeClr>
                </a:solidFill>
                <a:effectLst/>
                <a:latin typeface="Times New Roman" panose="02020603050405020304" pitchFamily="18" charset="0"/>
                <a:cs typeface="Times New Roman" panose="02020603050405020304" pitchFamily="18" charset="0"/>
              </a:rPr>
              <a:t>šku</a:t>
            </a:r>
            <a:r>
              <a:rPr lang="x-none" sz="1050" i="1" dirty="0" smtClean="0">
                <a:solidFill>
                  <a:schemeClr val="bg1">
                    <a:lumMod val="50000"/>
                  </a:schemeClr>
                </a:solidFill>
                <a:effectLst/>
                <a:latin typeface="Times New Roman" panose="02020603050405020304" pitchFamily="18" charset="0"/>
                <a:cs typeface="Times New Roman" panose="02020603050405020304" pitchFamily="18" charset="0"/>
              </a:rPr>
              <a:t> </a:t>
            </a:r>
            <a:r>
              <a:rPr lang="x-none" sz="1050" i="1" dirty="0" err="1" smtClean="0">
                <a:solidFill>
                  <a:schemeClr val="bg1">
                    <a:lumMod val="50000"/>
                  </a:schemeClr>
                </a:solidFill>
                <a:effectLst/>
                <a:latin typeface="Times New Roman" panose="02020603050405020304" pitchFamily="18" charset="0"/>
                <a:cs typeface="Times New Roman" panose="02020603050405020304" pitchFamily="18" charset="0"/>
              </a:rPr>
              <a:t>Švajcar</a:t>
            </a:r>
            <a:r>
              <a:rPr lang="en-US" sz="1050" i="1" dirty="0" smtClean="0">
                <a:solidFill>
                  <a:schemeClr val="bg1">
                    <a:lumMod val="50000"/>
                  </a:schemeClr>
                </a:solidFill>
                <a:effectLst/>
                <a:latin typeface="Times New Roman" panose="02020603050405020304" pitchFamily="18" charset="0"/>
                <a:cs typeface="Times New Roman" panose="02020603050405020304" pitchFamily="18" charset="0"/>
              </a:rPr>
              <a:t>s</a:t>
            </a:r>
            <a:r>
              <a:rPr lang="x-none" sz="1050" i="1" dirty="0" smtClean="0">
                <a:solidFill>
                  <a:schemeClr val="bg1">
                    <a:lumMod val="50000"/>
                  </a:schemeClr>
                </a:solidFill>
                <a:effectLst/>
                <a:latin typeface="Times New Roman" panose="02020603050405020304" pitchFamily="18" charset="0"/>
                <a:cs typeface="Times New Roman" panose="02020603050405020304" pitchFamily="18" charset="0"/>
              </a:rPr>
              <a:t>kog sekret</a:t>
            </a:r>
            <a:r>
              <a:rPr lang="en-US" sz="1050" i="1" dirty="0" err="1" smtClean="0">
                <a:solidFill>
                  <a:schemeClr val="bg1">
                    <a:lumMod val="50000"/>
                  </a:schemeClr>
                </a:solidFill>
                <a:effectLst/>
                <a:latin typeface="Times New Roman" panose="02020603050405020304" pitchFamily="18" charset="0"/>
                <a:cs typeface="Times New Roman" panose="02020603050405020304" pitchFamily="18" charset="0"/>
              </a:rPr>
              <a:t>ari</a:t>
            </a:r>
            <a:r>
              <a:rPr lang="x-none" sz="1050" i="1" dirty="0" smtClean="0">
                <a:solidFill>
                  <a:schemeClr val="bg1">
                    <a:lumMod val="50000"/>
                  </a:schemeClr>
                </a:solidFill>
                <a:effectLst/>
                <a:latin typeface="Times New Roman" panose="02020603050405020304" pitchFamily="18" charset="0"/>
                <a:cs typeface="Times New Roman" panose="02020603050405020304" pitchFamily="18" charset="0"/>
              </a:rPr>
              <a:t>jata za ekonomske poslove SECO</a:t>
            </a:r>
            <a:endParaRPr lang="en-US" sz="1050" i="1" dirty="0">
              <a:solidFill>
                <a:schemeClr val="bg1">
                  <a:lumMod val="50000"/>
                </a:schemeClr>
              </a:solidFill>
              <a:effectLst/>
              <a:latin typeface="Times New Roman" panose="02020603050405020304" pitchFamily="18" charset="0"/>
              <a:cs typeface="Times New Roman" panose="02020603050405020304" pitchFamily="18" charset="0"/>
            </a:endParaRPr>
          </a:p>
        </p:txBody>
      </p:sp>
      <p:pic>
        <p:nvPicPr>
          <p:cNvPr id="29" name="Picture 28"/>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572527" y="5655779"/>
            <a:ext cx="1969008" cy="1048512"/>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iming>
    <p:tnLst>
      <p:par>
        <p:cTn id="1" dur="indefinite" restart="never" nodeType="tmRoot"/>
      </p:par>
    </p:tnLst>
  </p:timing>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5.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260389"/>
            <a:ext cx="7766936" cy="2790447"/>
          </a:xfrm>
        </p:spPr>
        <p:txBody>
          <a:bodyPr/>
          <a:lstStyle/>
          <a:p>
            <a:r>
              <a:rPr lang="x-none" sz="3200" b="1" dirty="0">
                <a:solidFill>
                  <a:srgbClr val="002060"/>
                </a:solidFill>
              </a:rPr>
              <a:t>PRODAJA IMOVINE NA KOJOJ JE UPISANO ZALOŽNO PRAVO ILI ZA KOJU POSTOJI IZLUČNI </a:t>
            </a:r>
            <a:r>
              <a:rPr lang="x-none" sz="3200" b="1" dirty="0" smtClean="0">
                <a:solidFill>
                  <a:srgbClr val="002060"/>
                </a:solidFill>
              </a:rPr>
              <a:t>ZAHTEV</a:t>
            </a:r>
            <a:br>
              <a:rPr lang="x-none" sz="3200" b="1" dirty="0" smtClean="0">
                <a:solidFill>
                  <a:srgbClr val="002060"/>
                </a:solidFill>
              </a:rPr>
            </a:br>
            <a:r>
              <a:rPr lang="x-none" sz="3200" dirty="0">
                <a:solidFill>
                  <a:srgbClr val="002060"/>
                </a:solidFill>
              </a:rPr>
              <a:t/>
            </a:r>
            <a:br>
              <a:rPr lang="x-none" sz="3200" dirty="0">
                <a:solidFill>
                  <a:srgbClr val="002060"/>
                </a:solidFill>
              </a:rPr>
            </a:br>
            <a:r>
              <a:rPr lang="x-none" sz="3200" i="1" dirty="0" smtClean="0">
                <a:solidFill>
                  <a:srgbClr val="002060"/>
                </a:solidFill>
              </a:rPr>
              <a:t>-obračun </a:t>
            </a:r>
            <a:r>
              <a:rPr lang="x-none" sz="3200" i="1" dirty="0">
                <a:solidFill>
                  <a:srgbClr val="002060"/>
                </a:solidFill>
              </a:rPr>
              <a:t>namirenja razlučnog </a:t>
            </a:r>
            <a:r>
              <a:rPr lang="x-none" sz="3200" i="1" dirty="0" smtClean="0">
                <a:solidFill>
                  <a:srgbClr val="002060"/>
                </a:solidFill>
              </a:rPr>
              <a:t>poverioca-</a:t>
            </a:r>
            <a:endParaRPr lang="en-US" sz="3200" dirty="0">
              <a:solidFill>
                <a:srgbClr val="002060"/>
              </a:solidFill>
            </a:endParaRPr>
          </a:p>
        </p:txBody>
      </p:sp>
      <p:sp>
        <p:nvSpPr>
          <p:cNvPr id="3" name="Subtitle 2"/>
          <p:cNvSpPr>
            <a:spLocks noGrp="1"/>
          </p:cNvSpPr>
          <p:nvPr>
            <p:ph type="subTitle" idx="1"/>
          </p:nvPr>
        </p:nvSpPr>
        <p:spPr/>
        <p:txBody>
          <a:bodyPr>
            <a:normAutofit lnSpcReduction="10000"/>
          </a:bodyPr>
          <a:lstStyle/>
          <a:p>
            <a:endParaRPr lang="x-none" b="1" dirty="0" smtClean="0"/>
          </a:p>
          <a:p>
            <a:endParaRPr lang="x-none" b="1" dirty="0"/>
          </a:p>
          <a:p>
            <a:r>
              <a:rPr lang="x-none" b="1" i="1" dirty="0" smtClean="0">
                <a:solidFill>
                  <a:srgbClr val="002060"/>
                </a:solidFill>
              </a:rPr>
              <a:t>Tijana </a:t>
            </a:r>
            <a:r>
              <a:rPr lang="x-none" b="1" i="1" dirty="0">
                <a:solidFill>
                  <a:srgbClr val="002060"/>
                </a:solidFill>
              </a:rPr>
              <a:t>Ljubisavljević</a:t>
            </a:r>
            <a:endParaRPr lang="en-US" i="1" dirty="0">
              <a:solidFill>
                <a:srgbClr val="002060"/>
              </a:solidFill>
            </a:endParaRPr>
          </a:p>
        </p:txBody>
      </p:sp>
    </p:spTree>
    <p:extLst>
      <p:ext uri="{BB962C8B-B14F-4D97-AF65-F5344CB8AC3E}">
        <p14:creationId xmlns:p14="http://schemas.microsoft.com/office/powerpoint/2010/main" val="38273967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136822"/>
            <a:ext cx="8596668" cy="914400"/>
          </a:xfrm>
        </p:spPr>
        <p:txBody>
          <a:bodyPr>
            <a:noAutofit/>
          </a:bodyPr>
          <a:lstStyle/>
          <a:p>
            <a:pPr algn="ctr"/>
            <a:r>
              <a:rPr lang="x-none" sz="2800" dirty="0">
                <a:solidFill>
                  <a:srgbClr val="002060"/>
                </a:solidFill>
              </a:rPr>
              <a:t>Nagrada stečajnog upravnika za namirenje razlučnih poverilaca</a:t>
            </a:r>
          </a:p>
        </p:txBody>
      </p:sp>
      <p:sp>
        <p:nvSpPr>
          <p:cNvPr id="3" name="Content Placeholder 2"/>
          <p:cNvSpPr>
            <a:spLocks noGrp="1"/>
          </p:cNvSpPr>
          <p:nvPr>
            <p:ph idx="1"/>
          </p:nvPr>
        </p:nvSpPr>
        <p:spPr>
          <a:xfrm>
            <a:off x="677334" y="2026509"/>
            <a:ext cx="8596668" cy="4658496"/>
          </a:xfrm>
        </p:spPr>
        <p:txBody>
          <a:bodyPr/>
          <a:lstStyle/>
          <a:p>
            <a:pPr algn="just"/>
            <a:r>
              <a:rPr lang="x-none" dirty="0" smtClean="0"/>
              <a:t>Pravilnik </a:t>
            </a:r>
            <a:r>
              <a:rPr lang="x-none" dirty="0"/>
              <a:t>o osnovama i merilima za određivanje nagrade za rad i naknade troškova stečajnih upravnika („Sl. glasnik RS“ br. 1/2011 i 10/2012). </a:t>
            </a:r>
            <a:endParaRPr lang="x-none" dirty="0" smtClean="0"/>
          </a:p>
          <a:p>
            <a:pPr algn="just"/>
            <a:r>
              <a:rPr lang="x-none" b="1" i="1" dirty="0" smtClean="0"/>
              <a:t>Osnovica </a:t>
            </a:r>
            <a:r>
              <a:rPr lang="x-none" b="1" i="1" dirty="0"/>
              <a:t>za obračun nagrade stečajnom upravniku</a:t>
            </a:r>
            <a:r>
              <a:rPr lang="x-none" dirty="0"/>
              <a:t> </a:t>
            </a:r>
            <a:r>
              <a:rPr lang="x-none" dirty="0" smtClean="0"/>
              <a:t>dobija </a:t>
            </a:r>
            <a:r>
              <a:rPr lang="x-none" dirty="0"/>
              <a:t>se nakon oduzimanja troškova prodaje koji terete razlučne poverioce od sredstava dobijenih na ime prodaje imovine stečajnog dužnika koja je pod razlučnim pravom </a:t>
            </a:r>
            <a:endParaRPr lang="x-none" dirty="0" smtClean="0"/>
          </a:p>
          <a:p>
            <a:pPr algn="just"/>
            <a:r>
              <a:rPr lang="x-none" dirty="0" smtClean="0"/>
              <a:t>U našem primeru: 33.240.844,55 </a:t>
            </a:r>
            <a:r>
              <a:rPr lang="x-none" dirty="0"/>
              <a:t>dinara, odnosno 277.007,04 eura (1 euro=120,00 dinara</a:t>
            </a:r>
            <a:r>
              <a:rPr lang="x-none" dirty="0" smtClean="0"/>
              <a:t>) </a:t>
            </a:r>
          </a:p>
          <a:p>
            <a:endParaRPr lang="x-none" dirty="0" smtClean="0"/>
          </a:p>
        </p:txBody>
      </p:sp>
      <p:graphicFrame>
        <p:nvGraphicFramePr>
          <p:cNvPr id="4" name="Table 3"/>
          <p:cNvGraphicFramePr>
            <a:graphicFrameLocks noGrp="1"/>
          </p:cNvGraphicFramePr>
          <p:nvPr>
            <p:extLst>
              <p:ext uri="{D42A27DB-BD31-4B8C-83A1-F6EECF244321}">
                <p14:modId xmlns:p14="http://schemas.microsoft.com/office/powerpoint/2010/main" val="3117317848"/>
              </p:ext>
            </p:extLst>
          </p:nvPr>
        </p:nvGraphicFramePr>
        <p:xfrm>
          <a:off x="2281880" y="4626495"/>
          <a:ext cx="8167816" cy="1433631"/>
        </p:xfrm>
        <a:graphic>
          <a:graphicData uri="http://schemas.openxmlformats.org/drawingml/2006/table">
            <a:tbl>
              <a:tblPr firstRow="1" firstCol="1" bandRow="1">
                <a:tableStyleId>{5C22544A-7EE6-4342-B048-85BDC9FD1C3A}</a:tableStyleId>
              </a:tblPr>
              <a:tblGrid>
                <a:gridCol w="2058143"/>
                <a:gridCol w="3661161"/>
                <a:gridCol w="1317584"/>
                <a:gridCol w="1130928"/>
              </a:tblGrid>
              <a:tr h="185352">
                <a:tc>
                  <a:txBody>
                    <a:bodyPr/>
                    <a:lstStyle/>
                    <a:p>
                      <a:pPr algn="ctr">
                        <a:lnSpc>
                          <a:spcPct val="115000"/>
                        </a:lnSpc>
                        <a:spcAft>
                          <a:spcPts val="0"/>
                        </a:spcAft>
                      </a:pPr>
                      <a:r>
                        <a:rPr lang="x-none" sz="1200" dirty="0">
                          <a:solidFill>
                            <a:srgbClr val="002060"/>
                          </a:solidFill>
                          <a:effectLst/>
                        </a:rPr>
                        <a:t>Osnovica za obračun</a:t>
                      </a:r>
                      <a:endParaRPr lang="x-none" sz="1100" dirty="0">
                        <a:solidFill>
                          <a:srgbClr val="002060"/>
                        </a:solidFill>
                        <a:effectLst/>
                        <a:latin typeface="Calibri"/>
                        <a:ea typeface="Calibri"/>
                        <a:cs typeface="Times New Roman"/>
                      </a:endParaRPr>
                    </a:p>
                  </a:txBody>
                  <a:tcPr marL="68580" marR="68580" marT="0" marB="0" anchor="b"/>
                </a:tc>
                <a:tc>
                  <a:txBody>
                    <a:bodyPr/>
                    <a:lstStyle/>
                    <a:p>
                      <a:pPr algn="ctr">
                        <a:lnSpc>
                          <a:spcPct val="115000"/>
                        </a:lnSpc>
                        <a:spcAft>
                          <a:spcPts val="0"/>
                        </a:spcAft>
                      </a:pPr>
                      <a:r>
                        <a:rPr lang="x-none" sz="1200" dirty="0">
                          <a:solidFill>
                            <a:srgbClr val="002060"/>
                          </a:solidFill>
                          <a:effectLst/>
                        </a:rPr>
                        <a:t> </a:t>
                      </a:r>
                      <a:endParaRPr lang="x-none" sz="1100" dirty="0">
                        <a:solidFill>
                          <a:srgbClr val="002060"/>
                        </a:solidFill>
                        <a:effectLst/>
                        <a:latin typeface="Calibri"/>
                        <a:ea typeface="Calibri"/>
                        <a:cs typeface="Times New Roman"/>
                      </a:endParaRPr>
                    </a:p>
                  </a:txBody>
                  <a:tcPr marL="68580" marR="68580" marT="0" marB="0" anchor="b"/>
                </a:tc>
                <a:tc>
                  <a:txBody>
                    <a:bodyPr/>
                    <a:lstStyle/>
                    <a:p>
                      <a:pPr algn="ctr">
                        <a:lnSpc>
                          <a:spcPct val="115000"/>
                        </a:lnSpc>
                        <a:spcAft>
                          <a:spcPts val="0"/>
                        </a:spcAft>
                      </a:pPr>
                      <a:r>
                        <a:rPr lang="x-none" sz="1200" dirty="0">
                          <a:solidFill>
                            <a:srgbClr val="002060"/>
                          </a:solidFill>
                          <a:effectLst/>
                        </a:rPr>
                        <a:t>Nagrada u </a:t>
                      </a:r>
                      <a:r>
                        <a:rPr lang="x-none" sz="1200" dirty="0" smtClean="0">
                          <a:solidFill>
                            <a:srgbClr val="002060"/>
                          </a:solidFill>
                          <a:effectLst/>
                        </a:rPr>
                        <a:t>din.</a:t>
                      </a:r>
                      <a:endParaRPr lang="x-none" sz="1100" dirty="0">
                        <a:solidFill>
                          <a:srgbClr val="002060"/>
                        </a:solidFill>
                        <a:effectLst/>
                        <a:latin typeface="Calibri"/>
                        <a:ea typeface="Calibri"/>
                        <a:cs typeface="Times New Roman"/>
                      </a:endParaRPr>
                    </a:p>
                  </a:txBody>
                  <a:tcPr marL="68580" marR="68580" marT="0" marB="0" anchor="b"/>
                </a:tc>
                <a:tc>
                  <a:txBody>
                    <a:bodyPr/>
                    <a:lstStyle/>
                    <a:p>
                      <a:pPr algn="ctr">
                        <a:lnSpc>
                          <a:spcPct val="115000"/>
                        </a:lnSpc>
                        <a:spcAft>
                          <a:spcPts val="0"/>
                        </a:spcAft>
                      </a:pPr>
                      <a:r>
                        <a:rPr lang="x-none" sz="1200" dirty="0">
                          <a:solidFill>
                            <a:srgbClr val="002060"/>
                          </a:solidFill>
                          <a:effectLst/>
                        </a:rPr>
                        <a:t>Nagrada u </a:t>
                      </a:r>
                      <a:r>
                        <a:rPr lang="x-none" sz="1100" dirty="0" smtClean="0">
                          <a:solidFill>
                            <a:srgbClr val="002060"/>
                          </a:solidFill>
                          <a:effectLst/>
                        </a:rPr>
                        <a:t> € </a:t>
                      </a:r>
                      <a:endParaRPr lang="x-none" sz="1100" dirty="0">
                        <a:solidFill>
                          <a:srgbClr val="002060"/>
                        </a:solidFill>
                        <a:effectLst/>
                        <a:latin typeface="Calibri"/>
                        <a:ea typeface="Calibri"/>
                        <a:cs typeface="Times New Roman"/>
                      </a:endParaRPr>
                    </a:p>
                  </a:txBody>
                  <a:tcPr marL="68580" marR="68580" marT="0" marB="0"/>
                </a:tc>
              </a:tr>
              <a:tr h="222491">
                <a:tc>
                  <a:txBody>
                    <a:bodyPr/>
                    <a:lstStyle/>
                    <a:p>
                      <a:pPr algn="r">
                        <a:lnSpc>
                          <a:spcPct val="115000"/>
                        </a:lnSpc>
                        <a:spcAft>
                          <a:spcPts val="0"/>
                        </a:spcAft>
                      </a:pPr>
                      <a:r>
                        <a:rPr lang="x-none" sz="1200" dirty="0">
                          <a:solidFill>
                            <a:srgbClr val="002060"/>
                          </a:solidFill>
                          <a:effectLst/>
                        </a:rPr>
                        <a:t>do 100.000 €</a:t>
                      </a:r>
                      <a:endParaRPr lang="x-none" sz="1100" dirty="0">
                        <a:solidFill>
                          <a:srgbClr val="002060"/>
                        </a:solidFill>
                        <a:effectLst/>
                        <a:latin typeface="Calibri"/>
                        <a:ea typeface="Calibri"/>
                        <a:cs typeface="Times New Roman"/>
                      </a:endParaRPr>
                    </a:p>
                  </a:txBody>
                  <a:tcPr marL="68580" marR="68580" marT="0" marB="0" anchor="b"/>
                </a:tc>
                <a:tc>
                  <a:txBody>
                    <a:bodyPr/>
                    <a:lstStyle/>
                    <a:p>
                      <a:pPr algn="r">
                        <a:lnSpc>
                          <a:spcPct val="115000"/>
                        </a:lnSpc>
                        <a:spcAft>
                          <a:spcPts val="0"/>
                        </a:spcAft>
                      </a:pPr>
                      <a:r>
                        <a:rPr lang="x-none" sz="1200">
                          <a:solidFill>
                            <a:srgbClr val="002060"/>
                          </a:solidFill>
                          <a:effectLst/>
                        </a:rPr>
                        <a:t>5%</a:t>
                      </a:r>
                      <a:endParaRPr lang="x-none" sz="1100">
                        <a:solidFill>
                          <a:srgbClr val="002060"/>
                        </a:solidFill>
                        <a:effectLst/>
                        <a:latin typeface="Calibri"/>
                        <a:ea typeface="Calibri"/>
                        <a:cs typeface="Times New Roman"/>
                      </a:endParaRPr>
                    </a:p>
                  </a:txBody>
                  <a:tcPr marL="68580" marR="68580" marT="0" marB="0" anchor="b"/>
                </a:tc>
                <a:tc>
                  <a:txBody>
                    <a:bodyPr/>
                    <a:lstStyle/>
                    <a:p>
                      <a:pPr algn="r">
                        <a:lnSpc>
                          <a:spcPct val="115000"/>
                        </a:lnSpc>
                        <a:spcAft>
                          <a:spcPts val="0"/>
                        </a:spcAft>
                      </a:pPr>
                      <a:r>
                        <a:rPr lang="x-none" sz="1200">
                          <a:solidFill>
                            <a:srgbClr val="002060"/>
                          </a:solidFill>
                          <a:effectLst/>
                        </a:rPr>
                        <a:t> </a:t>
                      </a:r>
                      <a:endParaRPr lang="x-none" sz="1100">
                        <a:solidFill>
                          <a:srgbClr val="002060"/>
                        </a:solidFill>
                        <a:effectLst/>
                        <a:latin typeface="Calibri"/>
                        <a:ea typeface="Calibri"/>
                        <a:cs typeface="Times New Roman"/>
                      </a:endParaRPr>
                    </a:p>
                  </a:txBody>
                  <a:tcPr marL="68580" marR="68580" marT="0" marB="0" anchor="b"/>
                </a:tc>
                <a:tc>
                  <a:txBody>
                    <a:bodyPr/>
                    <a:lstStyle/>
                    <a:p>
                      <a:pPr algn="r">
                        <a:lnSpc>
                          <a:spcPct val="115000"/>
                        </a:lnSpc>
                        <a:spcAft>
                          <a:spcPts val="0"/>
                        </a:spcAft>
                      </a:pPr>
                      <a:r>
                        <a:rPr lang="x-none" sz="1200">
                          <a:solidFill>
                            <a:srgbClr val="002060"/>
                          </a:solidFill>
                          <a:effectLst/>
                        </a:rPr>
                        <a:t> </a:t>
                      </a:r>
                      <a:endParaRPr lang="x-none" sz="1100">
                        <a:solidFill>
                          <a:srgbClr val="002060"/>
                        </a:solidFill>
                        <a:effectLst/>
                        <a:latin typeface="Calibri"/>
                        <a:ea typeface="Calibri"/>
                        <a:cs typeface="Times New Roman"/>
                      </a:endParaRPr>
                    </a:p>
                  </a:txBody>
                  <a:tcPr marL="68580" marR="68580" marT="0" marB="0"/>
                </a:tc>
              </a:tr>
              <a:tr h="271640">
                <a:tc>
                  <a:txBody>
                    <a:bodyPr/>
                    <a:lstStyle/>
                    <a:p>
                      <a:pPr algn="r">
                        <a:lnSpc>
                          <a:spcPct val="115000"/>
                        </a:lnSpc>
                        <a:spcAft>
                          <a:spcPts val="0"/>
                        </a:spcAft>
                      </a:pPr>
                      <a:r>
                        <a:rPr lang="x-none" sz="1200" dirty="0">
                          <a:solidFill>
                            <a:srgbClr val="002060"/>
                          </a:solidFill>
                          <a:effectLst/>
                        </a:rPr>
                        <a:t>100.001 do 500.000 €</a:t>
                      </a:r>
                      <a:endParaRPr lang="x-none" sz="1100" dirty="0">
                        <a:solidFill>
                          <a:srgbClr val="002060"/>
                        </a:solidFill>
                        <a:effectLst/>
                        <a:latin typeface="Calibri"/>
                        <a:ea typeface="Calibri"/>
                        <a:cs typeface="Times New Roman"/>
                      </a:endParaRPr>
                    </a:p>
                  </a:txBody>
                  <a:tcPr marL="68580" marR="68580" marT="0" marB="0" anchor="b"/>
                </a:tc>
                <a:tc>
                  <a:txBody>
                    <a:bodyPr/>
                    <a:lstStyle/>
                    <a:p>
                      <a:pPr algn="r">
                        <a:lnSpc>
                          <a:spcPct val="115000"/>
                        </a:lnSpc>
                        <a:spcAft>
                          <a:spcPts val="0"/>
                        </a:spcAft>
                      </a:pPr>
                      <a:r>
                        <a:rPr lang="x-none" sz="1200" dirty="0">
                          <a:solidFill>
                            <a:srgbClr val="002060"/>
                          </a:solidFill>
                          <a:effectLst/>
                        </a:rPr>
                        <a:t>5.000 € uvećanih za 3% vrednosti preko 100.000 € </a:t>
                      </a:r>
                      <a:endParaRPr lang="x-none" sz="1100" dirty="0">
                        <a:solidFill>
                          <a:srgbClr val="002060"/>
                        </a:solidFill>
                        <a:effectLst/>
                        <a:latin typeface="Calibri"/>
                        <a:ea typeface="Calibri"/>
                        <a:cs typeface="Times New Roman"/>
                      </a:endParaRPr>
                    </a:p>
                  </a:txBody>
                  <a:tcPr marL="68580" marR="68580" marT="0" marB="0" anchor="b"/>
                </a:tc>
                <a:tc>
                  <a:txBody>
                    <a:bodyPr/>
                    <a:lstStyle/>
                    <a:p>
                      <a:pPr algn="r">
                        <a:lnSpc>
                          <a:spcPct val="115000"/>
                        </a:lnSpc>
                        <a:spcAft>
                          <a:spcPts val="0"/>
                        </a:spcAft>
                      </a:pPr>
                      <a:r>
                        <a:rPr lang="x-none" sz="1200" dirty="0">
                          <a:solidFill>
                            <a:srgbClr val="002060"/>
                          </a:solidFill>
                          <a:effectLst/>
                        </a:rPr>
                        <a:t>1.237.225,34 </a:t>
                      </a:r>
                      <a:r>
                        <a:rPr lang="x-none" sz="1200" dirty="0" smtClean="0">
                          <a:solidFill>
                            <a:srgbClr val="002060"/>
                          </a:solidFill>
                          <a:effectLst/>
                        </a:rPr>
                        <a:t>din </a:t>
                      </a:r>
                      <a:endParaRPr lang="x-none" sz="1100" dirty="0">
                        <a:solidFill>
                          <a:srgbClr val="002060"/>
                        </a:solidFill>
                        <a:effectLst/>
                        <a:latin typeface="Calibri"/>
                        <a:ea typeface="Calibri"/>
                        <a:cs typeface="Times New Roman"/>
                      </a:endParaRPr>
                    </a:p>
                  </a:txBody>
                  <a:tcPr marL="68580" marR="68580" marT="0" marB="0" anchor="b"/>
                </a:tc>
                <a:tc>
                  <a:txBody>
                    <a:bodyPr/>
                    <a:lstStyle/>
                    <a:p>
                      <a:pPr marL="0" marR="0" indent="0" algn="r" defTabSz="457200" rtl="0" eaLnBrk="1" fontAlgn="auto" latinLnBrk="0" hangingPunct="1">
                        <a:lnSpc>
                          <a:spcPct val="115000"/>
                        </a:lnSpc>
                        <a:spcBef>
                          <a:spcPts val="0"/>
                        </a:spcBef>
                        <a:spcAft>
                          <a:spcPts val="0"/>
                        </a:spcAft>
                        <a:buClrTx/>
                        <a:buSzTx/>
                        <a:buFontTx/>
                        <a:buNone/>
                        <a:tabLst/>
                        <a:defRPr/>
                      </a:pPr>
                      <a:r>
                        <a:rPr lang="x-none" sz="1200" dirty="0" smtClean="0">
                          <a:solidFill>
                            <a:srgbClr val="002060"/>
                          </a:solidFill>
                          <a:effectLst/>
                        </a:rPr>
                        <a:t>10.310,21 </a:t>
                      </a:r>
                      <a:r>
                        <a:rPr lang="x-none" sz="1100" dirty="0" smtClean="0">
                          <a:solidFill>
                            <a:srgbClr val="002060"/>
                          </a:solidFill>
                          <a:effectLst/>
                        </a:rPr>
                        <a:t>€ </a:t>
                      </a:r>
                      <a:endParaRPr lang="x-none" sz="1100" dirty="0" smtClean="0">
                        <a:solidFill>
                          <a:srgbClr val="002060"/>
                        </a:solidFill>
                        <a:effectLst/>
                        <a:latin typeface="Calibri"/>
                        <a:ea typeface="Calibri"/>
                        <a:cs typeface="Times New Roman"/>
                      </a:endParaRPr>
                    </a:p>
                  </a:txBody>
                  <a:tcPr marL="68580" marR="68580" marT="0" marB="0" anchor="b"/>
                </a:tc>
              </a:tr>
              <a:tr h="284205">
                <a:tc>
                  <a:txBody>
                    <a:bodyPr/>
                    <a:lstStyle/>
                    <a:p>
                      <a:pPr algn="r">
                        <a:lnSpc>
                          <a:spcPct val="115000"/>
                        </a:lnSpc>
                        <a:spcAft>
                          <a:spcPts val="0"/>
                        </a:spcAft>
                      </a:pPr>
                      <a:r>
                        <a:rPr lang="x-none" sz="1200">
                          <a:solidFill>
                            <a:srgbClr val="002060"/>
                          </a:solidFill>
                          <a:effectLst/>
                        </a:rPr>
                        <a:t>500.001 do 1.000.000 €</a:t>
                      </a:r>
                      <a:endParaRPr lang="x-none" sz="1100">
                        <a:solidFill>
                          <a:srgbClr val="002060"/>
                        </a:solidFill>
                        <a:effectLst/>
                        <a:latin typeface="Calibri"/>
                        <a:ea typeface="Calibri"/>
                        <a:cs typeface="Times New Roman"/>
                      </a:endParaRPr>
                    </a:p>
                  </a:txBody>
                  <a:tcPr marL="68580" marR="68580" marT="0" marB="0" anchor="b"/>
                </a:tc>
                <a:tc>
                  <a:txBody>
                    <a:bodyPr/>
                    <a:lstStyle/>
                    <a:p>
                      <a:pPr algn="r">
                        <a:lnSpc>
                          <a:spcPct val="115000"/>
                        </a:lnSpc>
                        <a:spcAft>
                          <a:spcPts val="0"/>
                        </a:spcAft>
                      </a:pPr>
                      <a:r>
                        <a:rPr lang="x-none" sz="1200" dirty="0" smtClean="0">
                          <a:solidFill>
                            <a:srgbClr val="002060"/>
                          </a:solidFill>
                          <a:effectLst/>
                        </a:rPr>
                        <a:t>17.000€ </a:t>
                      </a:r>
                      <a:r>
                        <a:rPr lang="x-none" sz="1200" dirty="0">
                          <a:solidFill>
                            <a:srgbClr val="002060"/>
                          </a:solidFill>
                          <a:effectLst/>
                        </a:rPr>
                        <a:t>uvećanih za 2% vrednosti preko 500.000 € </a:t>
                      </a:r>
                      <a:endParaRPr lang="x-none" sz="1100" dirty="0">
                        <a:solidFill>
                          <a:srgbClr val="002060"/>
                        </a:solidFill>
                        <a:effectLst/>
                        <a:latin typeface="Calibri"/>
                        <a:ea typeface="Calibri"/>
                        <a:cs typeface="Times New Roman"/>
                      </a:endParaRPr>
                    </a:p>
                  </a:txBody>
                  <a:tcPr marL="68580" marR="68580" marT="0" marB="0" anchor="b"/>
                </a:tc>
                <a:tc>
                  <a:txBody>
                    <a:bodyPr/>
                    <a:lstStyle/>
                    <a:p>
                      <a:pPr algn="r">
                        <a:lnSpc>
                          <a:spcPct val="115000"/>
                        </a:lnSpc>
                        <a:spcAft>
                          <a:spcPts val="0"/>
                        </a:spcAft>
                      </a:pPr>
                      <a:r>
                        <a:rPr lang="x-none" sz="1200" dirty="0">
                          <a:solidFill>
                            <a:srgbClr val="002060"/>
                          </a:solidFill>
                          <a:effectLst/>
                        </a:rPr>
                        <a:t> </a:t>
                      </a:r>
                      <a:endParaRPr lang="x-none" sz="1100" dirty="0">
                        <a:solidFill>
                          <a:srgbClr val="002060"/>
                        </a:solidFill>
                        <a:effectLst/>
                        <a:latin typeface="Calibri"/>
                        <a:ea typeface="Calibri"/>
                        <a:cs typeface="Times New Roman"/>
                      </a:endParaRPr>
                    </a:p>
                  </a:txBody>
                  <a:tcPr marL="68580" marR="68580" marT="0" marB="0" anchor="b"/>
                </a:tc>
                <a:tc>
                  <a:txBody>
                    <a:bodyPr/>
                    <a:lstStyle/>
                    <a:p>
                      <a:pPr algn="r">
                        <a:lnSpc>
                          <a:spcPct val="115000"/>
                        </a:lnSpc>
                        <a:spcAft>
                          <a:spcPts val="0"/>
                        </a:spcAft>
                      </a:pPr>
                      <a:r>
                        <a:rPr lang="x-none" sz="1200" dirty="0">
                          <a:solidFill>
                            <a:srgbClr val="002060"/>
                          </a:solidFill>
                          <a:effectLst/>
                        </a:rPr>
                        <a:t> </a:t>
                      </a:r>
                      <a:endParaRPr lang="x-none" sz="1100" dirty="0">
                        <a:solidFill>
                          <a:srgbClr val="002060"/>
                        </a:solidFill>
                        <a:effectLst/>
                        <a:latin typeface="Calibri"/>
                        <a:ea typeface="Calibri"/>
                        <a:cs typeface="Times New Roman"/>
                      </a:endParaRPr>
                    </a:p>
                  </a:txBody>
                  <a:tcPr marL="68580" marR="68580" marT="0" marB="0"/>
                </a:tc>
              </a:tr>
              <a:tr h="444983">
                <a:tc>
                  <a:txBody>
                    <a:bodyPr/>
                    <a:lstStyle/>
                    <a:p>
                      <a:pPr algn="r">
                        <a:lnSpc>
                          <a:spcPct val="115000"/>
                        </a:lnSpc>
                        <a:spcAft>
                          <a:spcPts val="0"/>
                        </a:spcAft>
                      </a:pPr>
                      <a:r>
                        <a:rPr lang="x-none" sz="1200">
                          <a:solidFill>
                            <a:srgbClr val="002060"/>
                          </a:solidFill>
                          <a:effectLst/>
                        </a:rPr>
                        <a:t>preko 1.000.000 €</a:t>
                      </a:r>
                      <a:endParaRPr lang="x-none" sz="1100">
                        <a:solidFill>
                          <a:srgbClr val="002060"/>
                        </a:solidFill>
                        <a:effectLst/>
                        <a:latin typeface="Calibri"/>
                        <a:ea typeface="Calibri"/>
                        <a:cs typeface="Times New Roman"/>
                      </a:endParaRPr>
                    </a:p>
                  </a:txBody>
                  <a:tcPr marL="68580" marR="68580" marT="0" marB="0" anchor="b"/>
                </a:tc>
                <a:tc>
                  <a:txBody>
                    <a:bodyPr/>
                    <a:lstStyle/>
                    <a:p>
                      <a:pPr algn="r">
                        <a:lnSpc>
                          <a:spcPct val="115000"/>
                        </a:lnSpc>
                        <a:spcAft>
                          <a:spcPts val="0"/>
                        </a:spcAft>
                      </a:pPr>
                      <a:r>
                        <a:rPr lang="x-none" sz="1200" dirty="0">
                          <a:solidFill>
                            <a:srgbClr val="002060"/>
                          </a:solidFill>
                          <a:effectLst/>
                        </a:rPr>
                        <a:t> </a:t>
                      </a:r>
                      <a:r>
                        <a:rPr lang="x-none" sz="1200" dirty="0" smtClean="0">
                          <a:solidFill>
                            <a:srgbClr val="002060"/>
                          </a:solidFill>
                          <a:effectLst/>
                        </a:rPr>
                        <a:t>27.000€ </a:t>
                      </a:r>
                      <a:r>
                        <a:rPr lang="x-none" sz="1200" dirty="0">
                          <a:solidFill>
                            <a:srgbClr val="002060"/>
                          </a:solidFill>
                          <a:effectLst/>
                        </a:rPr>
                        <a:t>uvećanih za 0,5% vrednosti preko 1.000.000 € </a:t>
                      </a:r>
                      <a:endParaRPr lang="x-none" sz="1100" dirty="0">
                        <a:solidFill>
                          <a:srgbClr val="002060"/>
                        </a:solidFill>
                        <a:effectLst/>
                        <a:latin typeface="Calibri"/>
                        <a:ea typeface="Calibri"/>
                        <a:cs typeface="Times New Roman"/>
                      </a:endParaRPr>
                    </a:p>
                  </a:txBody>
                  <a:tcPr marL="68580" marR="68580" marT="0" marB="0" anchor="b"/>
                </a:tc>
                <a:tc>
                  <a:txBody>
                    <a:bodyPr/>
                    <a:lstStyle/>
                    <a:p>
                      <a:pPr algn="r">
                        <a:lnSpc>
                          <a:spcPct val="115000"/>
                        </a:lnSpc>
                        <a:spcAft>
                          <a:spcPts val="0"/>
                        </a:spcAft>
                      </a:pPr>
                      <a:r>
                        <a:rPr lang="x-none" sz="1200">
                          <a:solidFill>
                            <a:srgbClr val="002060"/>
                          </a:solidFill>
                          <a:effectLst/>
                        </a:rPr>
                        <a:t> </a:t>
                      </a:r>
                      <a:endParaRPr lang="x-none" sz="1100">
                        <a:solidFill>
                          <a:srgbClr val="002060"/>
                        </a:solidFill>
                        <a:effectLst/>
                        <a:latin typeface="Calibri"/>
                        <a:ea typeface="Calibri"/>
                        <a:cs typeface="Times New Roman"/>
                      </a:endParaRPr>
                    </a:p>
                  </a:txBody>
                  <a:tcPr marL="68580" marR="68580" marT="0" marB="0" anchor="b"/>
                </a:tc>
                <a:tc>
                  <a:txBody>
                    <a:bodyPr/>
                    <a:lstStyle/>
                    <a:p>
                      <a:pPr algn="r">
                        <a:lnSpc>
                          <a:spcPct val="115000"/>
                        </a:lnSpc>
                        <a:spcAft>
                          <a:spcPts val="0"/>
                        </a:spcAft>
                      </a:pPr>
                      <a:r>
                        <a:rPr lang="x-none" sz="1200" dirty="0">
                          <a:solidFill>
                            <a:srgbClr val="002060"/>
                          </a:solidFill>
                          <a:effectLst/>
                        </a:rPr>
                        <a:t> </a:t>
                      </a:r>
                      <a:endParaRPr lang="x-none" sz="1100" dirty="0">
                        <a:solidFill>
                          <a:srgbClr val="002060"/>
                        </a:solidFill>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9756074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72336"/>
            <a:ext cx="8596668" cy="101556"/>
          </a:xfrm>
        </p:spPr>
        <p:txBody>
          <a:bodyPr>
            <a:normAutofit fontScale="90000"/>
          </a:bodyPr>
          <a:lstStyle/>
          <a:p>
            <a:endParaRPr lang="x-none" dirty="0"/>
          </a:p>
        </p:txBody>
      </p:sp>
      <p:sp>
        <p:nvSpPr>
          <p:cNvPr id="3" name="Content Placeholder 2"/>
          <p:cNvSpPr>
            <a:spLocks noGrp="1"/>
          </p:cNvSpPr>
          <p:nvPr>
            <p:ph idx="1"/>
          </p:nvPr>
        </p:nvSpPr>
        <p:spPr>
          <a:xfrm>
            <a:off x="677334" y="1101969"/>
            <a:ext cx="8596668" cy="4525108"/>
          </a:xfrm>
        </p:spPr>
        <p:txBody>
          <a:bodyPr>
            <a:normAutofit lnSpcReduction="10000"/>
          </a:bodyPr>
          <a:lstStyle/>
          <a:p>
            <a:r>
              <a:rPr lang="x-none" dirty="0">
                <a:solidFill>
                  <a:srgbClr val="002060"/>
                </a:solidFill>
              </a:rPr>
              <a:t>Predmet prodaje može biti i imovina nad kojom je konstituisano razlučno pravo većeg broja razlučnih poverilaca. U tom slučaju stečajni upravnik je dužan da isplatu vrši prema vremenu upisa založnog prava. </a:t>
            </a:r>
          </a:p>
          <a:p>
            <a:r>
              <a:rPr lang="x-none" dirty="0">
                <a:solidFill>
                  <a:srgbClr val="002060"/>
                </a:solidFill>
              </a:rPr>
              <a:t>U stečajnom postupku razlučni poverioci imaju prava na obračun ugovorene i zatezne kamate na obezbeđena potraživanja, ali samo do visine realizovane vrednosti imovine koja služi za namirenje obezbeđenih potraživanja. </a:t>
            </a:r>
            <a:endParaRPr lang="x-none" dirty="0" smtClean="0">
              <a:solidFill>
                <a:srgbClr val="002060"/>
              </a:solidFill>
            </a:endParaRPr>
          </a:p>
          <a:p>
            <a:r>
              <a:rPr lang="x-none" dirty="0" smtClean="0">
                <a:solidFill>
                  <a:srgbClr val="002060"/>
                </a:solidFill>
              </a:rPr>
              <a:t>Razlučni </a:t>
            </a:r>
            <a:r>
              <a:rPr lang="x-none" dirty="0">
                <a:solidFill>
                  <a:srgbClr val="002060"/>
                </a:solidFill>
              </a:rPr>
              <a:t>poverilac može biti nezadovoljan obračunom stečajnog </a:t>
            </a:r>
            <a:r>
              <a:rPr lang="x-none" dirty="0" smtClean="0">
                <a:solidFill>
                  <a:srgbClr val="002060"/>
                </a:solidFill>
              </a:rPr>
              <a:t>upravnika:</a:t>
            </a:r>
          </a:p>
          <a:p>
            <a:pPr lvl="1">
              <a:buFont typeface="Arial" panose="020B0604020202020204" pitchFamily="34" charset="0"/>
              <a:buChar char="•"/>
            </a:pPr>
            <a:r>
              <a:rPr lang="x-none" sz="1800" i="1" dirty="0" smtClean="0">
                <a:solidFill>
                  <a:srgbClr val="002060"/>
                </a:solidFill>
              </a:rPr>
              <a:t>može </a:t>
            </a:r>
            <a:r>
              <a:rPr lang="x-none" sz="1800" i="1" dirty="0">
                <a:solidFill>
                  <a:srgbClr val="002060"/>
                </a:solidFill>
              </a:rPr>
              <a:t>uložiti žalbu protiv rešenja koje je stečajni sudija doneo na predlog stečajnog upravnika ili </a:t>
            </a:r>
            <a:endParaRPr lang="x-none" sz="1800" i="1" dirty="0" smtClean="0">
              <a:solidFill>
                <a:srgbClr val="002060"/>
              </a:solidFill>
            </a:endParaRPr>
          </a:p>
          <a:p>
            <a:pPr lvl="1">
              <a:buFont typeface="Arial" panose="020B0604020202020204" pitchFamily="34" charset="0"/>
              <a:buChar char="•"/>
            </a:pPr>
            <a:r>
              <a:rPr lang="x-none" sz="1800" i="1" dirty="0" smtClean="0">
                <a:solidFill>
                  <a:srgbClr val="002060"/>
                </a:solidFill>
              </a:rPr>
              <a:t>može </a:t>
            </a:r>
            <a:r>
              <a:rPr lang="x-none" sz="1800" i="1" dirty="0">
                <a:solidFill>
                  <a:srgbClr val="002060"/>
                </a:solidFill>
              </a:rPr>
              <a:t>da primedbuje na radnje stečajnog upravnika - obračun za namirenje razlučnog </a:t>
            </a:r>
            <a:r>
              <a:rPr lang="x-none" sz="1800" i="1" dirty="0" smtClean="0">
                <a:solidFill>
                  <a:srgbClr val="002060"/>
                </a:solidFill>
              </a:rPr>
              <a:t>poverioca</a:t>
            </a:r>
          </a:p>
          <a:p>
            <a:pPr marL="0" indent="0">
              <a:buNone/>
            </a:pPr>
            <a:r>
              <a:rPr lang="x-none" dirty="0" smtClean="0">
                <a:solidFill>
                  <a:srgbClr val="002060"/>
                </a:solidFill>
              </a:rPr>
              <a:t>	O </a:t>
            </a:r>
            <a:r>
              <a:rPr lang="x-none" dirty="0">
                <a:solidFill>
                  <a:srgbClr val="002060"/>
                </a:solidFill>
              </a:rPr>
              <a:t>primedbi odlučuje stečajni sudija, zaključkom protiv koga nije dozvoljena </a:t>
            </a:r>
            <a:r>
              <a:rPr lang="x-none" dirty="0" smtClean="0">
                <a:solidFill>
                  <a:srgbClr val="002060"/>
                </a:solidFill>
              </a:rPr>
              <a:t>	žalba</a:t>
            </a:r>
            <a:r>
              <a:rPr lang="x-none" dirty="0">
                <a:solidFill>
                  <a:srgbClr val="002060"/>
                </a:solidFill>
              </a:rPr>
              <a:t>.</a:t>
            </a:r>
          </a:p>
          <a:p>
            <a:r>
              <a:rPr lang="x-none" dirty="0" smtClean="0">
                <a:solidFill>
                  <a:srgbClr val="002060"/>
                </a:solidFill>
              </a:rPr>
              <a:t>Nakon namirenja razlučnih </a:t>
            </a:r>
            <a:r>
              <a:rPr lang="x-none" dirty="0">
                <a:solidFill>
                  <a:srgbClr val="002060"/>
                </a:solidFill>
              </a:rPr>
              <a:t>i založnih poverilaca </a:t>
            </a:r>
            <a:r>
              <a:rPr lang="x-none" dirty="0" smtClean="0">
                <a:solidFill>
                  <a:srgbClr val="002060"/>
                </a:solidFill>
              </a:rPr>
              <a:t>mogu da preostanu sredstva</a:t>
            </a:r>
            <a:endParaRPr lang="x-none" dirty="0">
              <a:solidFill>
                <a:srgbClr val="002060"/>
              </a:solidFill>
            </a:endParaRPr>
          </a:p>
        </p:txBody>
      </p:sp>
    </p:spTree>
    <p:extLst>
      <p:ext uri="{BB962C8B-B14F-4D97-AF65-F5344CB8AC3E}">
        <p14:creationId xmlns:p14="http://schemas.microsoft.com/office/powerpoint/2010/main" val="5504265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544595"/>
            <a:ext cx="8596668" cy="1285101"/>
          </a:xfrm>
        </p:spPr>
        <p:txBody>
          <a:bodyPr>
            <a:noAutofit/>
          </a:bodyPr>
          <a:lstStyle/>
          <a:p>
            <a:pPr algn="ctr"/>
            <a:r>
              <a:rPr lang="x-none" sz="2400" b="1" dirty="0">
                <a:solidFill>
                  <a:srgbClr val="002060"/>
                </a:solidFill>
              </a:rPr>
              <a:t>PROCENA STEČAJNOG DUŽNIKA KAO PRAVNOG </a:t>
            </a:r>
            <a:r>
              <a:rPr lang="x-none" sz="2400" b="1" dirty="0" smtClean="0">
                <a:solidFill>
                  <a:srgbClr val="002060"/>
                </a:solidFill>
              </a:rPr>
              <a:t>LICA</a:t>
            </a:r>
            <a:br>
              <a:rPr lang="x-none" sz="2400" b="1" dirty="0" smtClean="0">
                <a:solidFill>
                  <a:srgbClr val="002060"/>
                </a:solidFill>
              </a:rPr>
            </a:br>
            <a:r>
              <a:rPr lang="x-none" sz="2400" b="1" dirty="0" smtClean="0">
                <a:solidFill>
                  <a:srgbClr val="002060"/>
                </a:solidFill>
              </a:rPr>
              <a:t> </a:t>
            </a:r>
            <a:r>
              <a:rPr lang="x-none" sz="2400" b="1" dirty="0">
                <a:solidFill>
                  <a:srgbClr val="002060"/>
                </a:solidFill>
              </a:rPr>
              <a:t>DNT METODOM U SMISLU PROCENE UČEŠĆA RAZLUČNOG POVERIOCA U PROCENI I OSTVARENOJ PRODAJNOJ CENI</a:t>
            </a:r>
            <a:endParaRPr lang="x-none" sz="2400" dirty="0">
              <a:solidFill>
                <a:srgbClr val="002060"/>
              </a:solidFill>
            </a:endParaRPr>
          </a:p>
        </p:txBody>
      </p:sp>
      <p:sp>
        <p:nvSpPr>
          <p:cNvPr id="3" name="Content Placeholder 2"/>
          <p:cNvSpPr>
            <a:spLocks noGrp="1"/>
          </p:cNvSpPr>
          <p:nvPr>
            <p:ph idx="1"/>
          </p:nvPr>
        </p:nvSpPr>
        <p:spPr>
          <a:xfrm>
            <a:off x="677334" y="3064476"/>
            <a:ext cx="8596668" cy="2976886"/>
          </a:xfrm>
        </p:spPr>
        <p:txBody>
          <a:bodyPr/>
          <a:lstStyle/>
          <a:p>
            <a:endParaRPr lang="x-none" dirty="0" smtClean="0"/>
          </a:p>
          <a:p>
            <a:r>
              <a:rPr lang="x-none" smtClean="0">
                <a:solidFill>
                  <a:srgbClr val="002060"/>
                </a:solidFill>
              </a:rPr>
              <a:t>Nacionalni standar</a:t>
            </a:r>
            <a:r>
              <a:rPr lang="sr-Latn-CS" dirty="0" smtClean="0">
                <a:solidFill>
                  <a:srgbClr val="002060"/>
                </a:solidFill>
              </a:rPr>
              <a:t>d</a:t>
            </a:r>
            <a:r>
              <a:rPr lang="x-none" smtClean="0">
                <a:solidFill>
                  <a:srgbClr val="002060"/>
                </a:solidFill>
              </a:rPr>
              <a:t> </a:t>
            </a:r>
            <a:r>
              <a:rPr lang="x-none" dirty="0">
                <a:solidFill>
                  <a:srgbClr val="002060"/>
                </a:solidFill>
              </a:rPr>
              <a:t>broj 5 o načinu i postupku unovčenja imovine stečajnog </a:t>
            </a:r>
            <a:r>
              <a:rPr lang="x-none" dirty="0" smtClean="0">
                <a:solidFill>
                  <a:srgbClr val="002060"/>
                </a:solidFill>
              </a:rPr>
              <a:t>dužnika</a:t>
            </a:r>
          </a:p>
          <a:p>
            <a:r>
              <a:rPr lang="x-none" dirty="0">
                <a:solidFill>
                  <a:srgbClr val="002060"/>
                </a:solidFill>
              </a:rPr>
              <a:t>P</a:t>
            </a:r>
            <a:r>
              <a:rPr lang="x-none" dirty="0" smtClean="0">
                <a:solidFill>
                  <a:srgbClr val="002060"/>
                </a:solidFill>
              </a:rPr>
              <a:t>rodaja </a:t>
            </a:r>
            <a:r>
              <a:rPr lang="x-none" dirty="0">
                <a:solidFill>
                  <a:srgbClr val="002060"/>
                </a:solidFill>
              </a:rPr>
              <a:t>stečajnog dužnika </a:t>
            </a:r>
            <a:r>
              <a:rPr lang="x-none" dirty="0" smtClean="0">
                <a:solidFill>
                  <a:srgbClr val="002060"/>
                </a:solidFill>
              </a:rPr>
              <a:t>kao pravnog lica na </a:t>
            </a:r>
            <a:r>
              <a:rPr lang="x-none" dirty="0">
                <a:solidFill>
                  <a:srgbClr val="002060"/>
                </a:solidFill>
              </a:rPr>
              <a:t>čijoj imovini postoje razlučna </a:t>
            </a:r>
            <a:r>
              <a:rPr lang="x-none" dirty="0" smtClean="0">
                <a:solidFill>
                  <a:srgbClr val="002060"/>
                </a:solidFill>
              </a:rPr>
              <a:t>prava</a:t>
            </a:r>
          </a:p>
          <a:p>
            <a:r>
              <a:rPr lang="x-none" smtClean="0">
                <a:solidFill>
                  <a:srgbClr val="002060"/>
                </a:solidFill>
              </a:rPr>
              <a:t>Angaž</a:t>
            </a:r>
            <a:r>
              <a:rPr lang="sr-Latn-CS" dirty="0" smtClean="0">
                <a:solidFill>
                  <a:srgbClr val="002060"/>
                </a:solidFill>
              </a:rPr>
              <a:t>ovanje</a:t>
            </a:r>
            <a:r>
              <a:rPr lang="x-none" smtClean="0">
                <a:solidFill>
                  <a:srgbClr val="002060"/>
                </a:solidFill>
              </a:rPr>
              <a:t> </a:t>
            </a:r>
            <a:r>
              <a:rPr lang="x-none" dirty="0" smtClean="0">
                <a:solidFill>
                  <a:srgbClr val="002060"/>
                </a:solidFill>
              </a:rPr>
              <a:t>stručnog lica </a:t>
            </a:r>
            <a:r>
              <a:rPr lang="x-none" dirty="0">
                <a:solidFill>
                  <a:srgbClr val="002060"/>
                </a:solidFill>
              </a:rPr>
              <a:t>za procenu stečajnog dužnika kao pravnog lica i procenu vrednosti imovine stečajnog dužnika koja je predmet razlučnog </a:t>
            </a:r>
            <a:r>
              <a:rPr lang="x-none" dirty="0" smtClean="0">
                <a:solidFill>
                  <a:srgbClr val="002060"/>
                </a:solidFill>
              </a:rPr>
              <a:t>prava</a:t>
            </a:r>
            <a:endParaRPr lang="x-none" dirty="0">
              <a:solidFill>
                <a:srgbClr val="002060"/>
              </a:solidFill>
            </a:endParaRPr>
          </a:p>
        </p:txBody>
      </p:sp>
    </p:spTree>
    <p:extLst>
      <p:ext uri="{BB962C8B-B14F-4D97-AF65-F5344CB8AC3E}">
        <p14:creationId xmlns:p14="http://schemas.microsoft.com/office/powerpoint/2010/main" val="18645371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72336"/>
            <a:ext cx="8596668" cy="212767"/>
          </a:xfrm>
        </p:spPr>
        <p:txBody>
          <a:bodyPr>
            <a:normAutofit fontScale="90000"/>
          </a:bodyPr>
          <a:lstStyle/>
          <a:p>
            <a:endParaRPr lang="x-non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12961617"/>
              </p:ext>
            </p:extLst>
          </p:nvPr>
        </p:nvGraphicFramePr>
        <p:xfrm>
          <a:off x="677863" y="1359244"/>
          <a:ext cx="8596312" cy="46827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803405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x-none" sz="3100" smtClean="0">
                <a:solidFill>
                  <a:srgbClr val="002060"/>
                </a:solidFill>
              </a:rPr>
              <a:t>Poziv </a:t>
            </a:r>
            <a:r>
              <a:rPr lang="x-none" sz="3100" dirty="0">
                <a:solidFill>
                  <a:srgbClr val="002060"/>
                </a:solidFill>
              </a:rPr>
              <a:t>za dostavljanje ponuda za pružanje usluga </a:t>
            </a:r>
            <a:r>
              <a:rPr lang="x-none" sz="3100" dirty="0" smtClean="0">
                <a:solidFill>
                  <a:srgbClr val="002060"/>
                </a:solidFill>
              </a:rPr>
              <a:t>procene </a:t>
            </a:r>
            <a:r>
              <a:rPr lang="x-none" sz="3100" dirty="0">
                <a:solidFill>
                  <a:srgbClr val="002060"/>
                </a:solidFill>
              </a:rPr>
              <a:t>sadrži sledeće:</a:t>
            </a:r>
            <a:r>
              <a:rPr lang="x-none" dirty="0"/>
              <a:t/>
            </a:r>
            <a:br>
              <a:rPr lang="x-none" dirty="0"/>
            </a:br>
            <a:endParaRPr lang="x-none" dirty="0"/>
          </a:p>
        </p:txBody>
      </p:sp>
      <p:sp>
        <p:nvSpPr>
          <p:cNvPr id="3" name="Content Placeholder 2"/>
          <p:cNvSpPr>
            <a:spLocks noGrp="1"/>
          </p:cNvSpPr>
          <p:nvPr>
            <p:ph idx="1"/>
          </p:nvPr>
        </p:nvSpPr>
        <p:spPr/>
        <p:txBody>
          <a:bodyPr>
            <a:normAutofit/>
          </a:bodyPr>
          <a:lstStyle/>
          <a:p>
            <a:pPr lvl="0"/>
            <a:r>
              <a:rPr lang="x-none" dirty="0" smtClean="0">
                <a:solidFill>
                  <a:srgbClr val="002060"/>
                </a:solidFill>
              </a:rPr>
              <a:t>Predmet </a:t>
            </a:r>
            <a:r>
              <a:rPr lang="x-none" dirty="0">
                <a:solidFill>
                  <a:srgbClr val="002060"/>
                </a:solidFill>
              </a:rPr>
              <a:t>procene;</a:t>
            </a:r>
          </a:p>
          <a:p>
            <a:pPr lvl="0"/>
            <a:r>
              <a:rPr lang="x-none" dirty="0">
                <a:solidFill>
                  <a:srgbClr val="002060"/>
                </a:solidFill>
              </a:rPr>
              <a:t>Mišljenje o priloženoj imovinsko-pravnoj dokumentaciji; </a:t>
            </a:r>
          </a:p>
          <a:p>
            <a:pPr lvl="0"/>
            <a:r>
              <a:rPr lang="x-none" dirty="0">
                <a:solidFill>
                  <a:srgbClr val="002060"/>
                </a:solidFill>
              </a:rPr>
              <a:t>Pravno mišljenje u vezi pravnog statusa imovine koja je predmet procene, na osnovu pribavljene dokumentacije;</a:t>
            </a:r>
          </a:p>
          <a:p>
            <a:pPr lvl="0"/>
            <a:r>
              <a:rPr lang="x-none" dirty="0">
                <a:solidFill>
                  <a:srgbClr val="002060"/>
                </a:solidFill>
              </a:rPr>
              <a:t>Spisak imovine na kojoj je konstituisana hipoteka ili ručna zaloga, sa spiskom razlučnih poverilaca sa redosledom namirenja</a:t>
            </a:r>
            <a:r>
              <a:rPr lang="sr-Latn-CS" dirty="0">
                <a:solidFill>
                  <a:srgbClr val="002060"/>
                </a:solidFill>
              </a:rPr>
              <a:t>;</a:t>
            </a:r>
            <a:endParaRPr lang="x-none" dirty="0">
              <a:solidFill>
                <a:srgbClr val="002060"/>
              </a:solidFill>
            </a:endParaRPr>
          </a:p>
          <a:p>
            <a:pPr lvl="0"/>
            <a:r>
              <a:rPr lang="x-none" dirty="0">
                <a:solidFill>
                  <a:srgbClr val="002060"/>
                </a:solidFill>
              </a:rPr>
              <a:t>Definicija vrednosti; </a:t>
            </a:r>
          </a:p>
          <a:p>
            <a:pPr lvl="0"/>
            <a:r>
              <a:rPr lang="x-none" dirty="0">
                <a:solidFill>
                  <a:srgbClr val="002060"/>
                </a:solidFill>
              </a:rPr>
              <a:t>Datum procene; </a:t>
            </a:r>
          </a:p>
          <a:p>
            <a:pPr lvl="0"/>
            <a:r>
              <a:rPr lang="x-none" dirty="0">
                <a:solidFill>
                  <a:srgbClr val="002060"/>
                </a:solidFill>
              </a:rPr>
              <a:t>Klasifikacija po grupama osnovnih sredstava; </a:t>
            </a:r>
          </a:p>
        </p:txBody>
      </p:sp>
    </p:spTree>
    <p:extLst>
      <p:ext uri="{BB962C8B-B14F-4D97-AF65-F5344CB8AC3E}">
        <p14:creationId xmlns:p14="http://schemas.microsoft.com/office/powerpoint/2010/main" val="15939213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x-none" sz="2800" smtClean="0">
                <a:solidFill>
                  <a:srgbClr val="002060"/>
                </a:solidFill>
              </a:rPr>
              <a:t>Poziv </a:t>
            </a:r>
            <a:r>
              <a:rPr lang="x-none" sz="2800" dirty="0">
                <a:solidFill>
                  <a:srgbClr val="002060"/>
                </a:solidFill>
              </a:rPr>
              <a:t>za dostavljanje ponuda za pružanje usluga procene sadrži i</a:t>
            </a:r>
            <a:r>
              <a:rPr lang="x-none" sz="2800" dirty="0" smtClean="0">
                <a:solidFill>
                  <a:srgbClr val="002060"/>
                </a:solidFill>
              </a:rPr>
              <a:t>:</a:t>
            </a:r>
            <a:endParaRPr lang="x-none" sz="2800" dirty="0"/>
          </a:p>
        </p:txBody>
      </p:sp>
      <p:sp>
        <p:nvSpPr>
          <p:cNvPr id="3" name="Content Placeholder 2"/>
          <p:cNvSpPr>
            <a:spLocks noGrp="1"/>
          </p:cNvSpPr>
          <p:nvPr>
            <p:ph idx="1"/>
          </p:nvPr>
        </p:nvSpPr>
        <p:spPr/>
        <p:txBody>
          <a:bodyPr/>
          <a:lstStyle/>
          <a:p>
            <a:pPr lvl="0"/>
            <a:r>
              <a:rPr lang="x-none" dirty="0">
                <a:solidFill>
                  <a:srgbClr val="002060"/>
                </a:solidFill>
              </a:rPr>
              <a:t>Opis metoda korišćenih u proceni svake grupe osnovnih sredstava i kapitala; </a:t>
            </a:r>
          </a:p>
          <a:p>
            <a:pPr lvl="0"/>
            <a:r>
              <a:rPr lang="x-none" dirty="0">
                <a:solidFill>
                  <a:srgbClr val="002060"/>
                </a:solidFill>
              </a:rPr>
              <a:t>Zaključak o procenjenoj likvidacionoj vrednosti imovine stečajnog dužnika i zaključak o procenjenoj vrednosti stečajnog dužnika kao pravnog lica;</a:t>
            </a:r>
          </a:p>
          <a:p>
            <a:pPr lvl="0"/>
            <a:r>
              <a:rPr lang="x-none" dirty="0">
                <a:solidFill>
                  <a:srgbClr val="002060"/>
                </a:solidFill>
              </a:rPr>
              <a:t>Udeo koji vrednost imovine na kojoj je kostituisana hipoteka ima u procenjenoj vrednosti pravnog lica; </a:t>
            </a:r>
          </a:p>
          <a:p>
            <a:pPr lvl="0"/>
            <a:r>
              <a:rPr lang="x-none" dirty="0">
                <a:solidFill>
                  <a:srgbClr val="002060"/>
                </a:solidFill>
              </a:rPr>
              <a:t>Pretpostavke i ograničavajući uslovi; </a:t>
            </a:r>
          </a:p>
          <a:p>
            <a:pPr lvl="0"/>
            <a:r>
              <a:rPr lang="x-none" dirty="0">
                <a:solidFill>
                  <a:srgbClr val="002060"/>
                </a:solidFill>
              </a:rPr>
              <a:t>Priloge sa iskazanom vrednošću po svakoj stavci osnovnih sredstava;</a:t>
            </a:r>
          </a:p>
          <a:p>
            <a:r>
              <a:rPr lang="x-none" dirty="0">
                <a:solidFill>
                  <a:srgbClr val="002060"/>
                </a:solidFill>
              </a:rPr>
              <a:t>Procenu svrsishodnosti prodaje stečajnog dužnika kao pravnog lica u odnosu na prodaju stečajnog dužnika u delovima.</a:t>
            </a:r>
          </a:p>
          <a:p>
            <a:endParaRPr lang="x-none" dirty="0"/>
          </a:p>
        </p:txBody>
      </p:sp>
    </p:spTree>
    <p:extLst>
      <p:ext uri="{BB962C8B-B14F-4D97-AF65-F5344CB8AC3E}">
        <p14:creationId xmlns:p14="http://schemas.microsoft.com/office/powerpoint/2010/main" val="15673244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260388"/>
            <a:ext cx="8596668" cy="670011"/>
          </a:xfrm>
        </p:spPr>
        <p:txBody>
          <a:bodyPr>
            <a:noAutofit/>
          </a:bodyPr>
          <a:lstStyle/>
          <a:p>
            <a:pPr lvl="0" algn="ctr"/>
            <a:r>
              <a:rPr lang="x-none" sz="2800" dirty="0">
                <a:solidFill>
                  <a:srgbClr val="002060"/>
                </a:solidFill>
              </a:rPr>
              <a:t>Dostavljanje ponuda i odabir </a:t>
            </a:r>
            <a:r>
              <a:rPr lang="x-none" sz="2800" dirty="0" smtClean="0">
                <a:solidFill>
                  <a:srgbClr val="002060"/>
                </a:solidFill>
              </a:rPr>
              <a:t>procenitelja</a:t>
            </a:r>
            <a:endParaRPr lang="x-none" sz="2800" dirty="0">
              <a:solidFill>
                <a:srgbClr val="002060"/>
              </a:solidFill>
            </a:endParaRPr>
          </a:p>
        </p:txBody>
      </p:sp>
      <p:sp>
        <p:nvSpPr>
          <p:cNvPr id="3" name="Content Placeholder 2"/>
          <p:cNvSpPr>
            <a:spLocks noGrp="1"/>
          </p:cNvSpPr>
          <p:nvPr>
            <p:ph idx="1"/>
          </p:nvPr>
        </p:nvSpPr>
        <p:spPr>
          <a:xfrm>
            <a:off x="677334" y="2160590"/>
            <a:ext cx="8596668" cy="3384426"/>
          </a:xfrm>
        </p:spPr>
        <p:txBody>
          <a:bodyPr/>
          <a:lstStyle/>
          <a:p>
            <a:endParaRPr lang="x-none" dirty="0" smtClean="0"/>
          </a:p>
          <a:p>
            <a:endParaRPr lang="x-none" dirty="0"/>
          </a:p>
          <a:p>
            <a:endParaRPr lang="x-none" dirty="0" smtClean="0"/>
          </a:p>
          <a:p>
            <a:endParaRPr lang="x-none" dirty="0"/>
          </a:p>
          <a:p>
            <a:endParaRPr lang="x-none" dirty="0" smtClean="0"/>
          </a:p>
          <a:p>
            <a:pPr>
              <a:buNone/>
            </a:pPr>
            <a:endParaRPr lang="x-none" smtClean="0"/>
          </a:p>
          <a:p>
            <a:r>
              <a:rPr lang="x-none" dirty="0" smtClean="0">
                <a:solidFill>
                  <a:srgbClr val="002060"/>
                </a:solidFill>
              </a:rPr>
              <a:t>Prilikom </a:t>
            </a:r>
            <a:r>
              <a:rPr lang="x-none" dirty="0">
                <a:solidFill>
                  <a:srgbClr val="002060"/>
                </a:solidFill>
              </a:rPr>
              <a:t>odabira potrebno je voditi računa, pored finansijske ponude, i o stručnosti, referencama i drugim elementima ponude koji su od značaja za vršenje adekvatne procene.</a:t>
            </a:r>
          </a:p>
        </p:txBody>
      </p:sp>
      <p:graphicFrame>
        <p:nvGraphicFramePr>
          <p:cNvPr id="4" name="Content Placeholder 3"/>
          <p:cNvGraphicFramePr>
            <a:graphicFrameLocks/>
          </p:cNvGraphicFramePr>
          <p:nvPr>
            <p:extLst>
              <p:ext uri="{D42A27DB-BD31-4B8C-83A1-F6EECF244321}">
                <p14:modId xmlns:p14="http://schemas.microsoft.com/office/powerpoint/2010/main" val="399804252"/>
              </p:ext>
            </p:extLst>
          </p:nvPr>
        </p:nvGraphicFramePr>
        <p:xfrm>
          <a:off x="677863" y="1952369"/>
          <a:ext cx="8596312" cy="265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90313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186248"/>
            <a:ext cx="8596668" cy="889687"/>
          </a:xfrm>
        </p:spPr>
        <p:txBody>
          <a:bodyPr>
            <a:normAutofit fontScale="90000"/>
          </a:bodyPr>
          <a:lstStyle/>
          <a:p>
            <a:pPr lvl="0" algn="ctr"/>
            <a:r>
              <a:rPr lang="x-none" sz="3100" dirty="0">
                <a:solidFill>
                  <a:srgbClr val="002060"/>
                </a:solidFill>
              </a:rPr>
              <a:t>Priprema informacione osnove za procenu vrednosti stečajnog dužnika kao pravnog lica</a:t>
            </a:r>
            <a:r>
              <a:rPr lang="x-none" dirty="0"/>
              <a:t/>
            </a:r>
            <a:br>
              <a:rPr lang="x-none" dirty="0"/>
            </a:br>
            <a:endParaRPr lang="x-none" dirty="0"/>
          </a:p>
        </p:txBody>
      </p:sp>
      <p:sp>
        <p:nvSpPr>
          <p:cNvPr id="3" name="Content Placeholder 2"/>
          <p:cNvSpPr>
            <a:spLocks noGrp="1"/>
          </p:cNvSpPr>
          <p:nvPr>
            <p:ph idx="1"/>
          </p:nvPr>
        </p:nvSpPr>
        <p:spPr/>
        <p:txBody>
          <a:bodyPr>
            <a:normAutofit/>
          </a:bodyPr>
          <a:lstStyle/>
          <a:p>
            <a:pPr>
              <a:buNone/>
            </a:pPr>
            <a:endParaRPr lang="x-none" dirty="0" smtClean="0"/>
          </a:p>
          <a:p>
            <a:r>
              <a:rPr lang="x-none" dirty="0" smtClean="0">
                <a:solidFill>
                  <a:srgbClr val="002060"/>
                </a:solidFill>
              </a:rPr>
              <a:t>Procenitelju </a:t>
            </a:r>
            <a:r>
              <a:rPr lang="x-none" dirty="0">
                <a:solidFill>
                  <a:srgbClr val="002060"/>
                </a:solidFill>
              </a:rPr>
              <a:t>se </a:t>
            </a:r>
            <a:r>
              <a:rPr lang="x-none" dirty="0" smtClean="0">
                <a:solidFill>
                  <a:srgbClr val="002060"/>
                </a:solidFill>
              </a:rPr>
              <a:t>dostavljaju </a:t>
            </a:r>
            <a:r>
              <a:rPr lang="x-none" dirty="0">
                <a:solidFill>
                  <a:srgbClr val="002060"/>
                </a:solidFill>
              </a:rPr>
              <a:t>osnovni podaci </a:t>
            </a:r>
            <a:r>
              <a:rPr lang="x-none" dirty="0" smtClean="0">
                <a:solidFill>
                  <a:srgbClr val="002060"/>
                </a:solidFill>
              </a:rPr>
              <a:t>o:</a:t>
            </a:r>
          </a:p>
          <a:p>
            <a:pPr lvl="1">
              <a:buFont typeface="Arial" panose="020B0604020202020204" pitchFamily="34" charset="0"/>
              <a:buChar char="•"/>
            </a:pPr>
            <a:r>
              <a:rPr lang="x-none" sz="1800" i="1" dirty="0">
                <a:solidFill>
                  <a:srgbClr val="002060"/>
                </a:solidFill>
              </a:rPr>
              <a:t>osnivanju, osnivaču,</a:t>
            </a:r>
            <a:endParaRPr lang="x-none" sz="1800" i="1" dirty="0" smtClean="0">
              <a:solidFill>
                <a:srgbClr val="002060"/>
              </a:solidFill>
            </a:endParaRPr>
          </a:p>
          <a:p>
            <a:pPr lvl="1">
              <a:buFont typeface="Arial" panose="020B0604020202020204" pitchFamily="34" charset="0"/>
              <a:buChar char="•"/>
            </a:pPr>
            <a:r>
              <a:rPr lang="x-none" sz="1800" i="1" dirty="0" smtClean="0">
                <a:solidFill>
                  <a:srgbClr val="002060"/>
                </a:solidFill>
              </a:rPr>
              <a:t>promenama </a:t>
            </a:r>
            <a:r>
              <a:rPr lang="x-none" sz="1800" i="1" dirty="0">
                <a:solidFill>
                  <a:srgbClr val="002060"/>
                </a:solidFill>
              </a:rPr>
              <a:t>pravnog statusa, sedišta, </a:t>
            </a:r>
          </a:p>
          <a:p>
            <a:pPr lvl="1">
              <a:buFont typeface="Arial" panose="020B0604020202020204" pitchFamily="34" charset="0"/>
              <a:buChar char="•"/>
            </a:pPr>
            <a:r>
              <a:rPr lang="x-none" sz="1800" i="1" dirty="0">
                <a:solidFill>
                  <a:srgbClr val="002060"/>
                </a:solidFill>
              </a:rPr>
              <a:t>spisak imovine koji ulazi u stečajnu masu (pokretna i nepokretna imovina, potraživanja stečajnog dužnika),</a:t>
            </a:r>
          </a:p>
          <a:p>
            <a:pPr lvl="1">
              <a:buFont typeface="Arial" panose="020B0604020202020204" pitchFamily="34" charset="0"/>
              <a:buChar char="•"/>
            </a:pPr>
            <a:r>
              <a:rPr lang="x-none" sz="1800" i="1" dirty="0">
                <a:solidFill>
                  <a:srgbClr val="002060"/>
                </a:solidFill>
              </a:rPr>
              <a:t>imovinsko-pravna </a:t>
            </a:r>
            <a:r>
              <a:rPr lang="x-none" sz="1800" i="1">
                <a:solidFill>
                  <a:srgbClr val="002060"/>
                </a:solidFill>
              </a:rPr>
              <a:t>dokumentacija</a:t>
            </a:r>
            <a:r>
              <a:rPr lang="x-none" sz="1800" i="1" smtClean="0">
                <a:solidFill>
                  <a:srgbClr val="002060"/>
                </a:solidFill>
              </a:rPr>
              <a:t>.</a:t>
            </a:r>
            <a:endParaRPr lang="x-none" smtClean="0">
              <a:solidFill>
                <a:srgbClr val="002060"/>
              </a:solidFill>
            </a:endParaRPr>
          </a:p>
          <a:p>
            <a:r>
              <a:rPr lang="x-none" smtClean="0">
                <a:solidFill>
                  <a:srgbClr val="002060"/>
                </a:solidFill>
              </a:rPr>
              <a:t>Na </a:t>
            </a:r>
            <a:r>
              <a:rPr lang="x-none" dirty="0">
                <a:solidFill>
                  <a:srgbClr val="002060"/>
                </a:solidFill>
              </a:rPr>
              <a:t>osnovu dostavljenih podataka i podataka o privredi, grani privrede, poslovnom i tržišnom položaju, pravnom i finansijskom položaju stečajnog dužnika, angažovani procenitelj pristupa izradi procene. </a:t>
            </a:r>
          </a:p>
        </p:txBody>
      </p:sp>
    </p:spTree>
    <p:extLst>
      <p:ext uri="{BB962C8B-B14F-4D97-AF65-F5344CB8AC3E}">
        <p14:creationId xmlns:p14="http://schemas.microsoft.com/office/powerpoint/2010/main" val="36639256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210962"/>
            <a:ext cx="8596668" cy="719438"/>
          </a:xfrm>
        </p:spPr>
        <p:txBody>
          <a:bodyPr>
            <a:normAutofit fontScale="90000"/>
          </a:bodyPr>
          <a:lstStyle/>
          <a:p>
            <a:pPr lvl="0" algn="ctr"/>
            <a:r>
              <a:rPr lang="x-none" sz="3100" dirty="0">
                <a:solidFill>
                  <a:srgbClr val="002060"/>
                </a:solidFill>
              </a:rPr>
              <a:t>Izrada procene </a:t>
            </a:r>
            <a:r>
              <a:rPr lang="x-none" sz="3100">
                <a:solidFill>
                  <a:srgbClr val="002060"/>
                </a:solidFill>
              </a:rPr>
              <a:t>od </a:t>
            </a:r>
            <a:r>
              <a:rPr lang="x-none" sz="3100" smtClean="0">
                <a:solidFill>
                  <a:srgbClr val="002060"/>
                </a:solidFill>
              </a:rPr>
              <a:t>st</a:t>
            </a:r>
            <a:r>
              <a:rPr lang="sr-Latn-CS" sz="3100" dirty="0" smtClean="0">
                <a:solidFill>
                  <a:srgbClr val="002060"/>
                </a:solidFill>
              </a:rPr>
              <a:t>r</a:t>
            </a:r>
            <a:r>
              <a:rPr lang="x-none" sz="3100" smtClean="0">
                <a:solidFill>
                  <a:srgbClr val="002060"/>
                </a:solidFill>
              </a:rPr>
              <a:t>ane </a:t>
            </a:r>
            <a:r>
              <a:rPr lang="x-none" sz="3100" dirty="0">
                <a:solidFill>
                  <a:srgbClr val="002060"/>
                </a:solidFill>
              </a:rPr>
              <a:t>angažovanog procenitelja</a:t>
            </a:r>
            <a:r>
              <a:rPr lang="x-none" dirty="0"/>
              <a:t/>
            </a:r>
            <a:br>
              <a:rPr lang="x-none" dirty="0"/>
            </a:br>
            <a:endParaRPr lang="x-none" dirty="0"/>
          </a:p>
        </p:txBody>
      </p:sp>
      <p:sp>
        <p:nvSpPr>
          <p:cNvPr id="3" name="Content Placeholder 2"/>
          <p:cNvSpPr>
            <a:spLocks noGrp="1"/>
          </p:cNvSpPr>
          <p:nvPr>
            <p:ph idx="1"/>
          </p:nvPr>
        </p:nvSpPr>
        <p:spPr>
          <a:xfrm>
            <a:off x="677334" y="1875693"/>
            <a:ext cx="8596668" cy="3763107"/>
          </a:xfrm>
        </p:spPr>
        <p:txBody>
          <a:bodyPr>
            <a:normAutofit/>
          </a:bodyPr>
          <a:lstStyle/>
          <a:p>
            <a:r>
              <a:rPr lang="x-none" dirty="0">
                <a:solidFill>
                  <a:srgbClr val="002060"/>
                </a:solidFill>
              </a:rPr>
              <a:t>Procena se sastoji od procene vrednosti do koje se dolazi iz niza složenih i sofisticiranih postupaka koje sprovodi procenitelj i na kraju od iskazanog ekspertskog mišljenja. </a:t>
            </a:r>
            <a:endParaRPr lang="x-none" dirty="0" smtClean="0">
              <a:solidFill>
                <a:srgbClr val="002060"/>
              </a:solidFill>
            </a:endParaRPr>
          </a:p>
          <a:p>
            <a:endParaRPr lang="x-none" dirty="0">
              <a:solidFill>
                <a:srgbClr val="002060"/>
              </a:solidFill>
            </a:endParaRPr>
          </a:p>
          <a:p>
            <a:r>
              <a:rPr lang="x-none" dirty="0" smtClean="0">
                <a:solidFill>
                  <a:srgbClr val="002060"/>
                </a:solidFill>
              </a:rPr>
              <a:t>Kod </a:t>
            </a:r>
            <a:r>
              <a:rPr lang="x-none" dirty="0">
                <a:solidFill>
                  <a:srgbClr val="002060"/>
                </a:solidFill>
              </a:rPr>
              <a:t>procene stečajnog dužnika kao pravnog lica najčešće se koristi prinosni </a:t>
            </a:r>
            <a:r>
              <a:rPr lang="x-none" dirty="0" smtClean="0">
                <a:solidFill>
                  <a:srgbClr val="002060"/>
                </a:solidFill>
              </a:rPr>
              <a:t>metod</a:t>
            </a:r>
          </a:p>
          <a:p>
            <a:r>
              <a:rPr lang="x-none" dirty="0">
                <a:solidFill>
                  <a:srgbClr val="002060"/>
                </a:solidFill>
              </a:rPr>
              <a:t>Prinosni metod investitoru najbolje ukazuje na prinosnu sposobnost i </a:t>
            </a:r>
            <a:r>
              <a:rPr lang="x-none">
                <a:solidFill>
                  <a:srgbClr val="002060"/>
                </a:solidFill>
              </a:rPr>
              <a:t>isplativost </a:t>
            </a:r>
            <a:r>
              <a:rPr lang="x-none" smtClean="0">
                <a:solidFill>
                  <a:srgbClr val="002060"/>
                </a:solidFill>
              </a:rPr>
              <a:t>ulaganja</a:t>
            </a:r>
            <a:endParaRPr lang="x-none" dirty="0" smtClean="0">
              <a:solidFill>
                <a:srgbClr val="002060"/>
              </a:solidFill>
            </a:endParaRPr>
          </a:p>
          <a:p>
            <a:r>
              <a:rPr lang="x-none" dirty="0" smtClean="0">
                <a:solidFill>
                  <a:srgbClr val="002060"/>
                </a:solidFill>
              </a:rPr>
              <a:t>Najčešće korišćeni prinosni metod je metod </a:t>
            </a:r>
            <a:r>
              <a:rPr lang="x-none" dirty="0">
                <a:solidFill>
                  <a:srgbClr val="002060"/>
                </a:solidFill>
              </a:rPr>
              <a:t>diskontovanja neto novčanog toka (DNT metod</a:t>
            </a:r>
            <a:r>
              <a:rPr lang="x-none" dirty="0" smtClean="0">
                <a:solidFill>
                  <a:srgbClr val="002060"/>
                </a:solidFill>
              </a:rPr>
              <a:t>)</a:t>
            </a:r>
          </a:p>
        </p:txBody>
      </p:sp>
    </p:spTree>
    <p:extLst>
      <p:ext uri="{BB962C8B-B14F-4D97-AF65-F5344CB8AC3E}">
        <p14:creationId xmlns:p14="http://schemas.microsoft.com/office/powerpoint/2010/main" val="30007402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285103"/>
            <a:ext cx="8596668" cy="1173891"/>
          </a:xfrm>
        </p:spPr>
        <p:txBody>
          <a:bodyPr>
            <a:noAutofit/>
          </a:bodyPr>
          <a:lstStyle/>
          <a:p>
            <a:pPr algn="ctr"/>
            <a:r>
              <a:rPr lang="x-none" sz="2800" dirty="0" smtClean="0">
                <a:solidFill>
                  <a:srgbClr val="002060"/>
                </a:solidFill>
              </a:rPr>
              <a:t>Metod </a:t>
            </a:r>
            <a:r>
              <a:rPr lang="x-none" sz="2800" dirty="0">
                <a:solidFill>
                  <a:srgbClr val="002060"/>
                </a:solidFill>
              </a:rPr>
              <a:t>diskontovanja neto novčanog </a:t>
            </a:r>
            <a:r>
              <a:rPr lang="x-none" sz="2800" dirty="0" smtClean="0">
                <a:solidFill>
                  <a:srgbClr val="002060"/>
                </a:solidFill>
              </a:rPr>
              <a:t>toka</a:t>
            </a:r>
            <a:br>
              <a:rPr lang="x-none" sz="2800" dirty="0" smtClean="0">
                <a:solidFill>
                  <a:srgbClr val="002060"/>
                </a:solidFill>
              </a:rPr>
            </a:br>
            <a:r>
              <a:rPr lang="x-none" sz="2800" dirty="0" smtClean="0">
                <a:solidFill>
                  <a:srgbClr val="002060"/>
                </a:solidFill>
              </a:rPr>
              <a:t>(</a:t>
            </a:r>
            <a:r>
              <a:rPr lang="x-none" sz="2800" dirty="0">
                <a:solidFill>
                  <a:srgbClr val="002060"/>
                </a:solidFill>
              </a:rPr>
              <a:t>DNT metod)</a:t>
            </a:r>
          </a:p>
        </p:txBody>
      </p:sp>
      <p:sp>
        <p:nvSpPr>
          <p:cNvPr id="3" name="Content Placeholder 2"/>
          <p:cNvSpPr>
            <a:spLocks noGrp="1"/>
          </p:cNvSpPr>
          <p:nvPr>
            <p:ph idx="1"/>
          </p:nvPr>
        </p:nvSpPr>
        <p:spPr>
          <a:xfrm>
            <a:off x="677334" y="2286000"/>
            <a:ext cx="8596668" cy="3329354"/>
          </a:xfrm>
        </p:spPr>
        <p:txBody>
          <a:bodyPr/>
          <a:lstStyle/>
          <a:p>
            <a:endParaRPr lang="pl-PL" dirty="0" smtClean="0"/>
          </a:p>
          <a:p>
            <a:r>
              <a:rPr lang="pl-PL" dirty="0" smtClean="0">
                <a:solidFill>
                  <a:srgbClr val="002060"/>
                </a:solidFill>
              </a:rPr>
              <a:t>finansijska analiza</a:t>
            </a:r>
          </a:p>
          <a:p>
            <a:r>
              <a:rPr lang="x-none" dirty="0">
                <a:solidFill>
                  <a:srgbClr val="002060"/>
                </a:solidFill>
              </a:rPr>
              <a:t>definisanje novčanog </a:t>
            </a:r>
            <a:r>
              <a:rPr lang="x-none" dirty="0" smtClean="0">
                <a:solidFill>
                  <a:srgbClr val="002060"/>
                </a:solidFill>
              </a:rPr>
              <a:t>toka</a:t>
            </a:r>
          </a:p>
          <a:p>
            <a:r>
              <a:rPr lang="x-none" dirty="0">
                <a:solidFill>
                  <a:srgbClr val="002060"/>
                </a:solidFill>
              </a:rPr>
              <a:t>utvrđivanje diskontne stope i svođenje neto novčanog toka na sadašnju </a:t>
            </a:r>
            <a:r>
              <a:rPr lang="x-none" dirty="0" smtClean="0">
                <a:solidFill>
                  <a:srgbClr val="002060"/>
                </a:solidFill>
              </a:rPr>
              <a:t>vrednost</a:t>
            </a:r>
          </a:p>
          <a:p>
            <a:r>
              <a:rPr lang="x-none" dirty="0">
                <a:solidFill>
                  <a:srgbClr val="002060"/>
                </a:solidFill>
              </a:rPr>
              <a:t>izračunavanje rezidualne </a:t>
            </a:r>
            <a:r>
              <a:rPr lang="x-none" dirty="0" smtClean="0">
                <a:solidFill>
                  <a:srgbClr val="002060"/>
                </a:solidFill>
              </a:rPr>
              <a:t>vrednosti</a:t>
            </a:r>
          </a:p>
          <a:p>
            <a:r>
              <a:rPr lang="x-none" dirty="0">
                <a:solidFill>
                  <a:srgbClr val="002060"/>
                </a:solidFill>
              </a:rPr>
              <a:t>utvrđivanje vrednosti preduzeća putem diskontovanja novčanog </a:t>
            </a:r>
            <a:r>
              <a:rPr lang="x-none" dirty="0" smtClean="0">
                <a:solidFill>
                  <a:srgbClr val="002060"/>
                </a:solidFill>
              </a:rPr>
              <a:t>toka</a:t>
            </a:r>
          </a:p>
          <a:p>
            <a:r>
              <a:rPr lang="x-none" dirty="0">
                <a:solidFill>
                  <a:srgbClr val="002060"/>
                </a:solidFill>
              </a:rPr>
              <a:t>analiza dobijenih rezultata</a:t>
            </a:r>
          </a:p>
        </p:txBody>
      </p:sp>
    </p:spTree>
    <p:extLst>
      <p:ext uri="{BB962C8B-B14F-4D97-AF65-F5344CB8AC3E}">
        <p14:creationId xmlns:p14="http://schemas.microsoft.com/office/powerpoint/2010/main" val="38997390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72336"/>
            <a:ext cx="8596668" cy="299264"/>
          </a:xfrm>
        </p:spPr>
        <p:txBody>
          <a:bodyPr>
            <a:normAutofit fontScale="90000"/>
          </a:bodyPr>
          <a:lstStyle/>
          <a:p>
            <a:endParaRPr lang="x-none" dirty="0"/>
          </a:p>
        </p:txBody>
      </p:sp>
      <p:sp>
        <p:nvSpPr>
          <p:cNvPr id="3" name="Content Placeholder 2"/>
          <p:cNvSpPr>
            <a:spLocks noGrp="1"/>
          </p:cNvSpPr>
          <p:nvPr>
            <p:ph idx="1"/>
          </p:nvPr>
        </p:nvSpPr>
        <p:spPr>
          <a:xfrm>
            <a:off x="677334" y="1717589"/>
            <a:ext cx="8596668" cy="4323773"/>
          </a:xfrm>
        </p:spPr>
        <p:txBody>
          <a:bodyPr/>
          <a:lstStyle/>
          <a:p>
            <a:r>
              <a:rPr lang="x-none" dirty="0" smtClean="0">
                <a:solidFill>
                  <a:srgbClr val="002060"/>
                </a:solidFill>
              </a:rPr>
              <a:t>Rešenje o bankrotstvu</a:t>
            </a:r>
          </a:p>
          <a:p>
            <a:endParaRPr lang="x-none" dirty="0" smtClean="0">
              <a:solidFill>
                <a:srgbClr val="002060"/>
              </a:solidFill>
            </a:endParaRPr>
          </a:p>
          <a:p>
            <a:r>
              <a:rPr lang="x-none" dirty="0" smtClean="0">
                <a:solidFill>
                  <a:srgbClr val="002060"/>
                </a:solidFill>
              </a:rPr>
              <a:t>Procena vrednosti </a:t>
            </a:r>
            <a:r>
              <a:rPr lang="x-none" dirty="0">
                <a:solidFill>
                  <a:srgbClr val="002060"/>
                </a:solidFill>
              </a:rPr>
              <a:t>imovine stečajnog dužnika, odnosno </a:t>
            </a:r>
            <a:r>
              <a:rPr lang="x-none" dirty="0" smtClean="0">
                <a:solidFill>
                  <a:srgbClr val="002060"/>
                </a:solidFill>
              </a:rPr>
              <a:t>procena </a:t>
            </a:r>
            <a:r>
              <a:rPr lang="x-none" dirty="0">
                <a:solidFill>
                  <a:srgbClr val="002060"/>
                </a:solidFill>
              </a:rPr>
              <a:t>vrednosti stečajnog dužnika kao pravnog </a:t>
            </a:r>
            <a:r>
              <a:rPr lang="x-none" dirty="0" smtClean="0">
                <a:solidFill>
                  <a:srgbClr val="002060"/>
                </a:solidFill>
              </a:rPr>
              <a:t>lica</a:t>
            </a:r>
          </a:p>
          <a:p>
            <a:endParaRPr lang="x-none" dirty="0" smtClean="0">
              <a:solidFill>
                <a:srgbClr val="002060"/>
              </a:solidFill>
            </a:endParaRPr>
          </a:p>
          <a:p>
            <a:r>
              <a:rPr lang="x-none" dirty="0" smtClean="0">
                <a:solidFill>
                  <a:srgbClr val="002060"/>
                </a:solidFill>
              </a:rPr>
              <a:t>Prodaja </a:t>
            </a:r>
            <a:r>
              <a:rPr lang="x-none" dirty="0">
                <a:solidFill>
                  <a:srgbClr val="002060"/>
                </a:solidFill>
              </a:rPr>
              <a:t>imovine vrši </a:t>
            </a:r>
            <a:r>
              <a:rPr lang="x-none" dirty="0" smtClean="0">
                <a:solidFill>
                  <a:srgbClr val="002060"/>
                </a:solidFill>
              </a:rPr>
              <a:t>se:</a:t>
            </a:r>
          </a:p>
          <a:p>
            <a:pPr lvl="1">
              <a:buFont typeface="+mj-lt"/>
              <a:buAutoNum type="arabicPeriod"/>
            </a:pPr>
            <a:r>
              <a:rPr lang="x-none" sz="1800" dirty="0" smtClean="0">
                <a:solidFill>
                  <a:srgbClr val="002060"/>
                </a:solidFill>
              </a:rPr>
              <a:t>javnim </a:t>
            </a:r>
            <a:r>
              <a:rPr lang="x-none" sz="1800" dirty="0">
                <a:solidFill>
                  <a:srgbClr val="002060"/>
                </a:solidFill>
              </a:rPr>
              <a:t>nadmetanjem, </a:t>
            </a:r>
            <a:endParaRPr lang="x-none" sz="1800" dirty="0" smtClean="0">
              <a:solidFill>
                <a:srgbClr val="002060"/>
              </a:solidFill>
            </a:endParaRPr>
          </a:p>
          <a:p>
            <a:pPr lvl="1">
              <a:buFont typeface="+mj-lt"/>
              <a:buAutoNum type="arabicPeriod"/>
            </a:pPr>
            <a:r>
              <a:rPr lang="x-none" sz="1800" dirty="0" smtClean="0">
                <a:solidFill>
                  <a:srgbClr val="002060"/>
                </a:solidFill>
              </a:rPr>
              <a:t>javnim </a:t>
            </a:r>
            <a:r>
              <a:rPr lang="x-none" sz="1800" dirty="0">
                <a:solidFill>
                  <a:srgbClr val="002060"/>
                </a:solidFill>
              </a:rPr>
              <a:t>prikupljanjem ponuda ili </a:t>
            </a:r>
            <a:endParaRPr lang="x-none" sz="1800" dirty="0" smtClean="0">
              <a:solidFill>
                <a:srgbClr val="002060"/>
              </a:solidFill>
            </a:endParaRPr>
          </a:p>
          <a:p>
            <a:pPr lvl="1">
              <a:buFont typeface="+mj-lt"/>
              <a:buAutoNum type="arabicPeriod"/>
            </a:pPr>
            <a:r>
              <a:rPr lang="x-none" sz="1800" dirty="0" smtClean="0">
                <a:solidFill>
                  <a:srgbClr val="002060"/>
                </a:solidFill>
              </a:rPr>
              <a:t>neposrednom pogodbom</a:t>
            </a:r>
          </a:p>
        </p:txBody>
      </p:sp>
    </p:spTree>
    <p:extLst>
      <p:ext uri="{BB962C8B-B14F-4D97-AF65-F5344CB8AC3E}">
        <p14:creationId xmlns:p14="http://schemas.microsoft.com/office/powerpoint/2010/main" val="17494737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223318"/>
            <a:ext cx="8596668" cy="518985"/>
          </a:xfrm>
        </p:spPr>
        <p:txBody>
          <a:bodyPr>
            <a:normAutofit fontScale="90000"/>
          </a:bodyPr>
          <a:lstStyle/>
          <a:p>
            <a:pPr algn="ctr"/>
            <a:r>
              <a:rPr lang="pl-PL" sz="3100" dirty="0" smtClean="0">
                <a:solidFill>
                  <a:srgbClr val="002060"/>
                </a:solidFill>
              </a:rPr>
              <a:t>Finansijska </a:t>
            </a:r>
            <a:r>
              <a:rPr lang="pl-PL" sz="3100" dirty="0">
                <a:solidFill>
                  <a:srgbClr val="002060"/>
                </a:solidFill>
              </a:rPr>
              <a:t>analiza</a:t>
            </a:r>
            <a:r>
              <a:rPr lang="pl-PL" dirty="0"/>
              <a:t/>
            </a:r>
            <a:br>
              <a:rPr lang="pl-PL" dirty="0"/>
            </a:br>
            <a:endParaRPr lang="x-none" dirty="0"/>
          </a:p>
        </p:txBody>
      </p:sp>
      <p:sp>
        <p:nvSpPr>
          <p:cNvPr id="3" name="Content Placeholder 2"/>
          <p:cNvSpPr>
            <a:spLocks noGrp="1"/>
          </p:cNvSpPr>
          <p:nvPr>
            <p:ph idx="1"/>
          </p:nvPr>
        </p:nvSpPr>
        <p:spPr>
          <a:xfrm>
            <a:off x="677334" y="1717589"/>
            <a:ext cx="8596668" cy="4323773"/>
          </a:xfrm>
        </p:spPr>
        <p:txBody>
          <a:bodyPr>
            <a:normAutofit/>
          </a:bodyPr>
          <a:lstStyle/>
          <a:p>
            <a:endParaRPr lang="pl-PL" dirty="0" smtClean="0"/>
          </a:p>
          <a:p>
            <a:r>
              <a:rPr lang="pl-PL" dirty="0" smtClean="0">
                <a:solidFill>
                  <a:srgbClr val="002060"/>
                </a:solidFill>
              </a:rPr>
              <a:t>za </a:t>
            </a:r>
            <a:r>
              <a:rPr lang="pl-PL" dirty="0">
                <a:solidFill>
                  <a:srgbClr val="002060"/>
                </a:solidFill>
              </a:rPr>
              <a:t>poslednjih 5 </a:t>
            </a:r>
            <a:r>
              <a:rPr lang="pl-PL" dirty="0" smtClean="0">
                <a:solidFill>
                  <a:srgbClr val="002060"/>
                </a:solidFill>
              </a:rPr>
              <a:t>godina </a:t>
            </a:r>
          </a:p>
          <a:p>
            <a:r>
              <a:rPr lang="pl-PL" dirty="0" smtClean="0">
                <a:solidFill>
                  <a:srgbClr val="002060"/>
                </a:solidFill>
              </a:rPr>
              <a:t>projekcije na </a:t>
            </a:r>
            <a:r>
              <a:rPr lang="pl-PL" dirty="0">
                <a:solidFill>
                  <a:srgbClr val="002060"/>
                </a:solidFill>
              </a:rPr>
              <a:t>osnovu poslovne prakse preduzeća iz iste ili </a:t>
            </a:r>
            <a:r>
              <a:rPr lang="pl-PL" dirty="0" smtClean="0">
                <a:solidFill>
                  <a:srgbClr val="002060"/>
                </a:solidFill>
              </a:rPr>
              <a:t>slične </a:t>
            </a:r>
            <a:r>
              <a:rPr lang="pl-PL" dirty="0">
                <a:solidFill>
                  <a:srgbClr val="002060"/>
                </a:solidFill>
              </a:rPr>
              <a:t>delatnosti, a koja nisu u </a:t>
            </a:r>
            <a:r>
              <a:rPr lang="pl-PL" dirty="0" smtClean="0">
                <a:solidFill>
                  <a:srgbClr val="002060"/>
                </a:solidFill>
              </a:rPr>
              <a:t>stečaju</a:t>
            </a:r>
          </a:p>
          <a:p>
            <a:r>
              <a:rPr lang="pl-PL" dirty="0" smtClean="0">
                <a:solidFill>
                  <a:srgbClr val="002060"/>
                </a:solidFill>
              </a:rPr>
              <a:t>projekciju </a:t>
            </a:r>
            <a:r>
              <a:rPr lang="pl-PL" dirty="0">
                <a:solidFill>
                  <a:srgbClr val="002060"/>
                </a:solidFill>
              </a:rPr>
              <a:t>bilansa stanja i bilansa </a:t>
            </a:r>
            <a:r>
              <a:rPr lang="pl-PL" dirty="0" smtClean="0">
                <a:solidFill>
                  <a:srgbClr val="002060"/>
                </a:solidFill>
              </a:rPr>
              <a:t>uspeha </a:t>
            </a:r>
          </a:p>
          <a:p>
            <a:r>
              <a:rPr lang="pl-PL" dirty="0" smtClean="0">
                <a:solidFill>
                  <a:srgbClr val="002060"/>
                </a:solidFill>
              </a:rPr>
              <a:t>pretpostavka </a:t>
            </a:r>
            <a:r>
              <a:rPr lang="pl-PL" dirty="0">
                <a:solidFill>
                  <a:srgbClr val="002060"/>
                </a:solidFill>
              </a:rPr>
              <a:t>delatnosti kojima će se preduzeće baviti, obim poslova po delatnostima u periodu projekcije, očekivane prodajne cene po proizvodima i uslugama, vrednost troškova po vrstama po svim proizvodima i/ili uslugama i po svim godinama </a:t>
            </a:r>
            <a:r>
              <a:rPr lang="pl-PL" dirty="0" smtClean="0">
                <a:solidFill>
                  <a:srgbClr val="002060"/>
                </a:solidFill>
              </a:rPr>
              <a:t>projekcije</a:t>
            </a:r>
          </a:p>
          <a:p>
            <a:r>
              <a:rPr lang="pl-PL" dirty="0" smtClean="0">
                <a:solidFill>
                  <a:srgbClr val="002060"/>
                </a:solidFill>
              </a:rPr>
              <a:t>pretpostavke </a:t>
            </a:r>
            <a:r>
              <a:rPr lang="pl-PL" dirty="0">
                <a:solidFill>
                  <a:srgbClr val="002060"/>
                </a:solidFill>
              </a:rPr>
              <a:t>o razvoju privrede i grane u projektovanom </a:t>
            </a:r>
            <a:r>
              <a:rPr lang="pl-PL" dirty="0" smtClean="0">
                <a:solidFill>
                  <a:srgbClr val="002060"/>
                </a:solidFill>
              </a:rPr>
              <a:t>periodu</a:t>
            </a:r>
            <a:endParaRPr lang="x-none" dirty="0">
              <a:solidFill>
                <a:srgbClr val="002060"/>
              </a:solidFill>
            </a:endParaRPr>
          </a:p>
        </p:txBody>
      </p:sp>
    </p:spTree>
    <p:extLst>
      <p:ext uri="{BB962C8B-B14F-4D97-AF65-F5344CB8AC3E}">
        <p14:creationId xmlns:p14="http://schemas.microsoft.com/office/powerpoint/2010/main" val="23694768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x-none" sz="3100" dirty="0" smtClean="0">
                <a:solidFill>
                  <a:srgbClr val="002060"/>
                </a:solidFill>
              </a:rPr>
              <a:t>Utvrđivanje </a:t>
            </a:r>
            <a:r>
              <a:rPr lang="x-none" sz="3100" dirty="0">
                <a:solidFill>
                  <a:srgbClr val="002060"/>
                </a:solidFill>
              </a:rPr>
              <a:t>diskontne stope i </a:t>
            </a:r>
            <a:r>
              <a:rPr lang="x-none" sz="3100" dirty="0" smtClean="0">
                <a:solidFill>
                  <a:srgbClr val="002060"/>
                </a:solidFill>
              </a:rPr>
              <a:t/>
            </a:r>
            <a:br>
              <a:rPr lang="x-none" sz="3100" dirty="0" smtClean="0">
                <a:solidFill>
                  <a:srgbClr val="002060"/>
                </a:solidFill>
              </a:rPr>
            </a:br>
            <a:r>
              <a:rPr lang="x-none" sz="3100" dirty="0" smtClean="0">
                <a:solidFill>
                  <a:srgbClr val="002060"/>
                </a:solidFill>
              </a:rPr>
              <a:t>svođenje </a:t>
            </a:r>
            <a:r>
              <a:rPr lang="x-none" sz="3100" dirty="0">
                <a:solidFill>
                  <a:srgbClr val="002060"/>
                </a:solidFill>
              </a:rPr>
              <a:t>neto novčanog toka na sadašnju vrednost</a:t>
            </a:r>
            <a:r>
              <a:rPr lang="x-none" dirty="0"/>
              <a:t/>
            </a:r>
            <a:br>
              <a:rPr lang="x-none" dirty="0"/>
            </a:br>
            <a:endParaRPr lang="x-non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58081830"/>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966747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223318"/>
            <a:ext cx="8596668" cy="707081"/>
          </a:xfrm>
        </p:spPr>
        <p:txBody>
          <a:bodyPr>
            <a:normAutofit fontScale="90000"/>
          </a:bodyPr>
          <a:lstStyle/>
          <a:p>
            <a:pPr algn="ctr"/>
            <a:r>
              <a:rPr lang="x-none" sz="3100" dirty="0">
                <a:solidFill>
                  <a:srgbClr val="002060"/>
                </a:solidFill>
              </a:rPr>
              <a:t>Definisanje novčanog toka</a:t>
            </a:r>
            <a:br>
              <a:rPr lang="x-none" sz="3100" dirty="0">
                <a:solidFill>
                  <a:srgbClr val="002060"/>
                </a:solidFill>
              </a:rPr>
            </a:br>
            <a:r>
              <a:rPr lang="x-none" dirty="0"/>
              <a:t/>
            </a:r>
            <a:br>
              <a:rPr lang="x-none" dirty="0"/>
            </a:br>
            <a:endParaRPr lang="x-none" dirty="0"/>
          </a:p>
        </p:txBody>
      </p:sp>
      <p:sp>
        <p:nvSpPr>
          <p:cNvPr id="3" name="Content Placeholder 2"/>
          <p:cNvSpPr>
            <a:spLocks noGrp="1"/>
          </p:cNvSpPr>
          <p:nvPr>
            <p:ph idx="1"/>
          </p:nvPr>
        </p:nvSpPr>
        <p:spPr/>
        <p:txBody>
          <a:bodyPr/>
          <a:lstStyle/>
          <a:p>
            <a:r>
              <a:rPr lang="x-none" dirty="0">
                <a:solidFill>
                  <a:srgbClr val="002060"/>
                </a:solidFill>
              </a:rPr>
              <a:t>Neto novčani tok predstavlja razliku priliva i odliva sredstava u projektovanom periodu</a:t>
            </a:r>
          </a:p>
          <a:p>
            <a:pPr marL="0" indent="0">
              <a:buNone/>
            </a:pPr>
            <a:endParaRPr lang="x-none" dirty="0" smtClean="0">
              <a:solidFill>
                <a:srgbClr val="002060"/>
              </a:solidFill>
            </a:endParaRPr>
          </a:p>
          <a:p>
            <a:pPr marL="0" indent="0" algn="ctr">
              <a:buNone/>
            </a:pPr>
            <a:r>
              <a:rPr lang="x-none" sz="2800" dirty="0" smtClean="0">
                <a:solidFill>
                  <a:srgbClr val="002060"/>
                </a:solidFill>
              </a:rPr>
              <a:t>Izračunavanje rezidualne vrednosti</a:t>
            </a:r>
          </a:p>
          <a:p>
            <a:endParaRPr lang="x-none" dirty="0" smtClean="0">
              <a:solidFill>
                <a:srgbClr val="002060"/>
              </a:solidFill>
            </a:endParaRPr>
          </a:p>
          <a:p>
            <a:r>
              <a:rPr lang="x-none" dirty="0" smtClean="0">
                <a:solidFill>
                  <a:srgbClr val="002060"/>
                </a:solidFill>
              </a:rPr>
              <a:t>Rezidualna </a:t>
            </a:r>
            <a:r>
              <a:rPr lang="x-none" dirty="0">
                <a:solidFill>
                  <a:srgbClr val="002060"/>
                </a:solidFill>
              </a:rPr>
              <a:t>vrednost predstavlja iznos koji bi preduzeće primilo danas ako bi otuđilo sredstvo, nakon dobijanja procenjenih troškova prodaje i pod pretpostavkom da je sredstvo na kraju svog veka i u stanju koje se očekuje na kraju njegovog korisnog </a:t>
            </a:r>
            <a:r>
              <a:rPr lang="x-none" dirty="0" smtClean="0">
                <a:solidFill>
                  <a:srgbClr val="002060"/>
                </a:solidFill>
              </a:rPr>
              <a:t>veka</a:t>
            </a:r>
          </a:p>
          <a:p>
            <a:endParaRPr lang="x-none" dirty="0">
              <a:solidFill>
                <a:srgbClr val="002060"/>
              </a:solidFill>
            </a:endParaRPr>
          </a:p>
        </p:txBody>
      </p:sp>
    </p:spTree>
    <p:extLst>
      <p:ext uri="{BB962C8B-B14F-4D97-AF65-F5344CB8AC3E}">
        <p14:creationId xmlns:p14="http://schemas.microsoft.com/office/powerpoint/2010/main" val="7923521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77334" y="1335640"/>
            <a:ext cx="8596668" cy="45719"/>
          </a:xfrm>
        </p:spPr>
        <p:txBody>
          <a:bodyPr>
            <a:normAutofit fontScale="90000"/>
          </a:bodyPr>
          <a:lstStyle/>
          <a:p>
            <a:endParaRPr lang="x-none" dirty="0"/>
          </a:p>
        </p:txBody>
      </p:sp>
      <p:sp>
        <p:nvSpPr>
          <p:cNvPr id="8" name="Text Placeholder 7"/>
          <p:cNvSpPr>
            <a:spLocks noGrp="1"/>
          </p:cNvSpPr>
          <p:nvPr>
            <p:ph type="body" idx="1"/>
          </p:nvPr>
        </p:nvSpPr>
        <p:spPr>
          <a:xfrm>
            <a:off x="675745" y="1173892"/>
            <a:ext cx="4185623" cy="1563353"/>
          </a:xfrm>
        </p:spPr>
        <p:txBody>
          <a:bodyPr/>
          <a:lstStyle/>
          <a:p>
            <a:pPr algn="ctr"/>
            <a:endParaRPr lang="x-none" dirty="0" smtClean="0"/>
          </a:p>
          <a:p>
            <a:pPr algn="ctr"/>
            <a:endParaRPr lang="x-none" dirty="0"/>
          </a:p>
          <a:p>
            <a:pPr algn="ctr"/>
            <a:endParaRPr lang="x-none" dirty="0" smtClean="0"/>
          </a:p>
          <a:p>
            <a:pPr algn="ctr"/>
            <a:endParaRPr lang="x-none" dirty="0"/>
          </a:p>
          <a:p>
            <a:pPr algn="ctr"/>
            <a:endParaRPr lang="x-none" dirty="0" smtClean="0"/>
          </a:p>
          <a:p>
            <a:pPr algn="ctr"/>
            <a:endParaRPr lang="x-none" dirty="0"/>
          </a:p>
          <a:p>
            <a:pPr algn="ctr"/>
            <a:endParaRPr lang="x-none" dirty="0" smtClean="0"/>
          </a:p>
          <a:p>
            <a:pPr algn="ctr"/>
            <a:endParaRPr lang="x-none" dirty="0" smtClean="0"/>
          </a:p>
          <a:p>
            <a:pPr algn="ctr"/>
            <a:endParaRPr lang="x-none" dirty="0"/>
          </a:p>
          <a:p>
            <a:pPr algn="ctr"/>
            <a:r>
              <a:rPr lang="x-none" dirty="0">
                <a:solidFill>
                  <a:srgbClr val="002060"/>
                </a:solidFill>
              </a:rPr>
              <a:t>U</a:t>
            </a:r>
            <a:r>
              <a:rPr lang="x-none" dirty="0" smtClean="0">
                <a:solidFill>
                  <a:srgbClr val="002060"/>
                </a:solidFill>
              </a:rPr>
              <a:t>tvrđivanje </a:t>
            </a:r>
            <a:r>
              <a:rPr lang="x-none" dirty="0">
                <a:solidFill>
                  <a:srgbClr val="002060"/>
                </a:solidFill>
              </a:rPr>
              <a:t>vrednosti preduzeća putem diskontovanja novčanog toka</a:t>
            </a:r>
          </a:p>
          <a:p>
            <a:endParaRPr lang="x-none" dirty="0">
              <a:solidFill>
                <a:srgbClr val="002060"/>
              </a:solidFill>
            </a:endParaRPr>
          </a:p>
        </p:txBody>
      </p:sp>
      <p:graphicFrame>
        <p:nvGraphicFramePr>
          <p:cNvPr id="12" name="Content Placeholder 11"/>
          <p:cNvGraphicFramePr>
            <a:graphicFrameLocks noGrp="1"/>
          </p:cNvGraphicFramePr>
          <p:nvPr>
            <p:ph sz="half" idx="2"/>
            <p:extLst>
              <p:ext uri="{D42A27DB-BD31-4B8C-83A1-F6EECF244321}">
                <p14:modId xmlns:p14="http://schemas.microsoft.com/office/powerpoint/2010/main" val="2749581000"/>
              </p:ext>
            </p:extLst>
          </p:nvPr>
        </p:nvGraphicFramePr>
        <p:xfrm>
          <a:off x="1332768" y="2678234"/>
          <a:ext cx="4184650" cy="3305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 Placeholder 9"/>
          <p:cNvSpPr>
            <a:spLocks noGrp="1"/>
          </p:cNvSpPr>
          <p:nvPr>
            <p:ph type="body" sz="quarter" idx="3"/>
          </p:nvPr>
        </p:nvSpPr>
        <p:spPr>
          <a:xfrm>
            <a:off x="5088383" y="1371600"/>
            <a:ext cx="4185618" cy="1365645"/>
          </a:xfrm>
        </p:spPr>
        <p:txBody>
          <a:bodyPr/>
          <a:lstStyle/>
          <a:p>
            <a:pPr algn="ctr"/>
            <a:r>
              <a:rPr lang="x-none" dirty="0" smtClean="0">
                <a:solidFill>
                  <a:srgbClr val="002060"/>
                </a:solidFill>
              </a:rPr>
              <a:t>Analiza </a:t>
            </a:r>
            <a:r>
              <a:rPr lang="x-none" dirty="0">
                <a:solidFill>
                  <a:srgbClr val="002060"/>
                </a:solidFill>
              </a:rPr>
              <a:t>dobijenih rezultata</a:t>
            </a:r>
          </a:p>
          <a:p>
            <a:endParaRPr lang="x-none" dirty="0"/>
          </a:p>
        </p:txBody>
      </p:sp>
      <p:sp>
        <p:nvSpPr>
          <p:cNvPr id="11" name="Content Placeholder 10"/>
          <p:cNvSpPr>
            <a:spLocks noGrp="1"/>
          </p:cNvSpPr>
          <p:nvPr>
            <p:ph sz="quarter" idx="4"/>
          </p:nvPr>
        </p:nvSpPr>
        <p:spPr/>
        <p:txBody>
          <a:bodyPr/>
          <a:lstStyle/>
          <a:p>
            <a:endParaRPr lang="x-none" dirty="0" smtClean="0"/>
          </a:p>
          <a:p>
            <a:r>
              <a:rPr lang="x-none" dirty="0" smtClean="0">
                <a:solidFill>
                  <a:srgbClr val="002060"/>
                </a:solidFill>
              </a:rPr>
              <a:t>mišljenje </a:t>
            </a:r>
            <a:r>
              <a:rPr lang="x-none" dirty="0">
                <a:solidFill>
                  <a:srgbClr val="002060"/>
                </a:solidFill>
              </a:rPr>
              <a:t>procenitelja o najcelishodnijem načinu prodaje imovine stečajnog </a:t>
            </a:r>
            <a:r>
              <a:rPr lang="x-none" dirty="0" smtClean="0">
                <a:solidFill>
                  <a:srgbClr val="002060"/>
                </a:solidFill>
              </a:rPr>
              <a:t>dužnika</a:t>
            </a:r>
          </a:p>
        </p:txBody>
      </p:sp>
    </p:spTree>
    <p:extLst>
      <p:ext uri="{BB962C8B-B14F-4D97-AF65-F5344CB8AC3E}">
        <p14:creationId xmlns:p14="http://schemas.microsoft.com/office/powerpoint/2010/main" val="20391428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72336"/>
            <a:ext cx="8596668" cy="138626"/>
          </a:xfrm>
        </p:spPr>
        <p:txBody>
          <a:bodyPr>
            <a:normAutofit fontScale="90000"/>
          </a:bodyPr>
          <a:lstStyle/>
          <a:p>
            <a:endParaRPr lang="x-none" dirty="0"/>
          </a:p>
        </p:txBody>
      </p:sp>
      <p:sp>
        <p:nvSpPr>
          <p:cNvPr id="3" name="Content Placeholder 2"/>
          <p:cNvSpPr>
            <a:spLocks noGrp="1"/>
          </p:cNvSpPr>
          <p:nvPr>
            <p:ph idx="1"/>
          </p:nvPr>
        </p:nvSpPr>
        <p:spPr>
          <a:xfrm>
            <a:off x="677334" y="1148863"/>
            <a:ext cx="8596668" cy="4466491"/>
          </a:xfrm>
        </p:spPr>
        <p:txBody>
          <a:bodyPr>
            <a:normAutofit/>
          </a:bodyPr>
          <a:lstStyle/>
          <a:p>
            <a:r>
              <a:rPr lang="x-none" dirty="0" smtClean="0">
                <a:solidFill>
                  <a:srgbClr val="002060"/>
                </a:solidFill>
              </a:rPr>
              <a:t>Prodajom </a:t>
            </a:r>
            <a:r>
              <a:rPr lang="x-none" dirty="0">
                <a:solidFill>
                  <a:srgbClr val="002060"/>
                </a:solidFill>
              </a:rPr>
              <a:t>stečajnog dužnika kao pravnog lica </a:t>
            </a:r>
            <a:r>
              <a:rPr lang="x-none" dirty="0" smtClean="0">
                <a:solidFill>
                  <a:srgbClr val="002060"/>
                </a:solidFill>
              </a:rPr>
              <a:t>– prenose se </a:t>
            </a:r>
            <a:r>
              <a:rPr lang="x-none" dirty="0">
                <a:solidFill>
                  <a:srgbClr val="002060"/>
                </a:solidFill>
              </a:rPr>
              <a:t>prava koja stečajni dužnik </a:t>
            </a:r>
            <a:r>
              <a:rPr lang="x-none" dirty="0" smtClean="0">
                <a:solidFill>
                  <a:srgbClr val="002060"/>
                </a:solidFill>
              </a:rPr>
              <a:t>ima</a:t>
            </a:r>
            <a:endParaRPr lang="x-none" dirty="0">
              <a:solidFill>
                <a:srgbClr val="002060"/>
              </a:solidFill>
            </a:endParaRPr>
          </a:p>
          <a:p>
            <a:r>
              <a:rPr lang="x-none" dirty="0" smtClean="0">
                <a:solidFill>
                  <a:srgbClr val="002060"/>
                </a:solidFill>
              </a:rPr>
              <a:t>Prilog </a:t>
            </a:r>
            <a:r>
              <a:rPr lang="x-none" dirty="0">
                <a:solidFill>
                  <a:srgbClr val="002060"/>
                </a:solidFill>
              </a:rPr>
              <a:t>Ugovora o kupoprodaji stečajnog dužnika kao pravnog </a:t>
            </a:r>
            <a:r>
              <a:rPr lang="x-none" dirty="0" smtClean="0">
                <a:solidFill>
                  <a:srgbClr val="002060"/>
                </a:solidFill>
              </a:rPr>
              <a:t>lica - </a:t>
            </a:r>
            <a:r>
              <a:rPr lang="x-none" smtClean="0">
                <a:solidFill>
                  <a:srgbClr val="002060"/>
                </a:solidFill>
              </a:rPr>
              <a:t>popisna lista </a:t>
            </a:r>
            <a:r>
              <a:rPr lang="x-none" dirty="0">
                <a:solidFill>
                  <a:srgbClr val="002060"/>
                </a:solidFill>
              </a:rPr>
              <a:t>imovine stečajnog dužnika (pokretna, nepokretna imovina, spisak parnica, nenaplaćenih </a:t>
            </a:r>
            <a:r>
              <a:rPr lang="x-none" dirty="0" smtClean="0">
                <a:solidFill>
                  <a:srgbClr val="002060"/>
                </a:solidFill>
              </a:rPr>
              <a:t>potraživanja...) </a:t>
            </a:r>
            <a:r>
              <a:rPr lang="x-none" dirty="0">
                <a:solidFill>
                  <a:srgbClr val="002060"/>
                </a:solidFill>
              </a:rPr>
              <a:t> </a:t>
            </a:r>
          </a:p>
          <a:p>
            <a:r>
              <a:rPr lang="x-none" dirty="0">
                <a:solidFill>
                  <a:srgbClr val="002060"/>
                </a:solidFill>
              </a:rPr>
              <a:t>Ugovorom o kupoprodaji stečajnog dužnika kao pravnog lica </a:t>
            </a:r>
            <a:r>
              <a:rPr lang="x-none" dirty="0" smtClean="0">
                <a:solidFill>
                  <a:srgbClr val="002060"/>
                </a:solidFill>
              </a:rPr>
              <a:t>potrebno je definisati:</a:t>
            </a:r>
          </a:p>
          <a:p>
            <a:pPr lvl="1">
              <a:buFont typeface="+mj-lt"/>
              <a:buAutoNum type="arabicPeriod"/>
            </a:pPr>
            <a:r>
              <a:rPr lang="x-none" sz="1800" smtClean="0">
                <a:solidFill>
                  <a:srgbClr val="002060"/>
                </a:solidFill>
              </a:rPr>
              <a:t>naknadno pronađen</a:t>
            </a:r>
            <a:r>
              <a:rPr lang="sr-Latn-CS" sz="1800" dirty="0" smtClean="0">
                <a:solidFill>
                  <a:srgbClr val="002060"/>
                </a:solidFill>
              </a:rPr>
              <a:t>u</a:t>
            </a:r>
            <a:r>
              <a:rPr lang="x-none" sz="1800" smtClean="0">
                <a:solidFill>
                  <a:srgbClr val="002060"/>
                </a:solidFill>
              </a:rPr>
              <a:t> imovin</a:t>
            </a:r>
            <a:r>
              <a:rPr lang="sr-Latn-CS" sz="1800" dirty="0" smtClean="0">
                <a:solidFill>
                  <a:srgbClr val="002060"/>
                </a:solidFill>
              </a:rPr>
              <a:t>u</a:t>
            </a:r>
            <a:r>
              <a:rPr lang="x-none" sz="1800" smtClean="0">
                <a:solidFill>
                  <a:srgbClr val="002060"/>
                </a:solidFill>
              </a:rPr>
              <a:t> </a:t>
            </a:r>
            <a:endParaRPr lang="x-none" sz="1800" dirty="0" smtClean="0">
              <a:solidFill>
                <a:srgbClr val="002060"/>
              </a:solidFill>
            </a:endParaRPr>
          </a:p>
          <a:p>
            <a:pPr lvl="1">
              <a:buFont typeface="+mj-lt"/>
              <a:buAutoNum type="arabicPeriod"/>
            </a:pPr>
            <a:r>
              <a:rPr lang="x-none" sz="1800" dirty="0">
                <a:solidFill>
                  <a:srgbClr val="002060"/>
                </a:solidFill>
              </a:rPr>
              <a:t>n</a:t>
            </a:r>
            <a:r>
              <a:rPr lang="x-none" sz="1800" dirty="0" smtClean="0">
                <a:solidFill>
                  <a:srgbClr val="002060"/>
                </a:solidFill>
              </a:rPr>
              <a:t>aknadno </a:t>
            </a:r>
            <a:r>
              <a:rPr lang="x-none" sz="1800" dirty="0">
                <a:solidFill>
                  <a:srgbClr val="002060"/>
                </a:solidFill>
              </a:rPr>
              <a:t>pronađena imovina ulazi u vrednost stečajne mase </a:t>
            </a:r>
            <a:endParaRPr lang="x-none" sz="1800" dirty="0" smtClean="0">
              <a:solidFill>
                <a:srgbClr val="002060"/>
              </a:solidFill>
            </a:endParaRPr>
          </a:p>
          <a:p>
            <a:pPr lvl="1">
              <a:buFont typeface="+mj-lt"/>
              <a:buAutoNum type="arabicPeriod"/>
            </a:pPr>
            <a:r>
              <a:rPr lang="x-none" sz="1800" dirty="0">
                <a:solidFill>
                  <a:srgbClr val="002060"/>
                </a:solidFill>
              </a:rPr>
              <a:t>k</a:t>
            </a:r>
            <a:r>
              <a:rPr lang="x-none" sz="1800" dirty="0" smtClean="0">
                <a:solidFill>
                  <a:srgbClr val="002060"/>
                </a:solidFill>
              </a:rPr>
              <a:t>upac </a:t>
            </a:r>
            <a:r>
              <a:rPr lang="x-none" sz="1800" dirty="0">
                <a:solidFill>
                  <a:srgbClr val="002060"/>
                </a:solidFill>
              </a:rPr>
              <a:t>je obavezan da o postojanju novopronađene imovine odmah obavesti nadležan Privredni sud </a:t>
            </a:r>
            <a:endParaRPr lang="x-none" sz="1800" dirty="0" smtClean="0">
              <a:solidFill>
                <a:srgbClr val="002060"/>
              </a:solidFill>
            </a:endParaRPr>
          </a:p>
          <a:p>
            <a:pPr lvl="1">
              <a:buFont typeface="+mj-lt"/>
              <a:buAutoNum type="arabicPeriod"/>
            </a:pPr>
            <a:r>
              <a:rPr lang="x-none" sz="1800" dirty="0">
                <a:solidFill>
                  <a:srgbClr val="002060"/>
                </a:solidFill>
              </a:rPr>
              <a:t>s</a:t>
            </a:r>
            <a:r>
              <a:rPr lang="x-none" sz="1800" dirty="0" smtClean="0">
                <a:solidFill>
                  <a:srgbClr val="002060"/>
                </a:solidFill>
              </a:rPr>
              <a:t>tečajna </a:t>
            </a:r>
            <a:r>
              <a:rPr lang="x-none" sz="1800" dirty="0">
                <a:solidFill>
                  <a:srgbClr val="002060"/>
                </a:solidFill>
              </a:rPr>
              <a:t>masa ima prava na naknadu štete u visini tržišne vrednosti novopronađene </a:t>
            </a:r>
            <a:r>
              <a:rPr lang="x-none" sz="1800" dirty="0" smtClean="0">
                <a:solidFill>
                  <a:srgbClr val="002060"/>
                </a:solidFill>
              </a:rPr>
              <a:t>imovine</a:t>
            </a:r>
            <a:endParaRPr lang="x-none" sz="1800" dirty="0">
              <a:solidFill>
                <a:srgbClr val="002060"/>
              </a:solidFill>
            </a:endParaRPr>
          </a:p>
        </p:txBody>
      </p:sp>
    </p:spTree>
    <p:extLst>
      <p:ext uri="{BB962C8B-B14F-4D97-AF65-F5344CB8AC3E}">
        <p14:creationId xmlns:p14="http://schemas.microsoft.com/office/powerpoint/2010/main" val="13706249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x-none" sz="2800" dirty="0" smtClean="0">
                <a:solidFill>
                  <a:srgbClr val="002060"/>
                </a:solidFill>
              </a:rPr>
              <a:t>Procena likvidacione vrednosti </a:t>
            </a:r>
            <a:br>
              <a:rPr lang="x-none" sz="2800" dirty="0" smtClean="0">
                <a:solidFill>
                  <a:srgbClr val="002060"/>
                </a:solidFill>
              </a:rPr>
            </a:br>
            <a:r>
              <a:rPr lang="x-none" sz="2800" dirty="0" smtClean="0">
                <a:solidFill>
                  <a:srgbClr val="002060"/>
                </a:solidFill>
              </a:rPr>
              <a:t>imovine stečajnog dužnika</a:t>
            </a:r>
            <a:endParaRPr lang="x-none" sz="2800" dirty="0">
              <a:solidFill>
                <a:srgbClr val="002060"/>
              </a:solidFill>
            </a:endParaRPr>
          </a:p>
        </p:txBody>
      </p:sp>
      <p:sp>
        <p:nvSpPr>
          <p:cNvPr id="3" name="Content Placeholder 2"/>
          <p:cNvSpPr>
            <a:spLocks noGrp="1"/>
          </p:cNvSpPr>
          <p:nvPr>
            <p:ph idx="1"/>
          </p:nvPr>
        </p:nvSpPr>
        <p:spPr/>
        <p:txBody>
          <a:bodyPr>
            <a:normAutofit/>
          </a:bodyPr>
          <a:lstStyle/>
          <a:p>
            <a:r>
              <a:rPr lang="x-none" dirty="0">
                <a:solidFill>
                  <a:srgbClr val="002060"/>
                </a:solidFill>
              </a:rPr>
              <a:t>Likvidaciona vrednost imovine predstavlja novčani iznos koji bi se ostvario pojedinačnom prodajom delova imovine pod pretpostavkom </a:t>
            </a:r>
            <a:r>
              <a:rPr lang="pl-PL" dirty="0">
                <a:solidFill>
                  <a:srgbClr val="002060"/>
                </a:solidFill>
              </a:rPr>
              <a:t>da preduzeće prestaje sa radom, odnosno, u nekim slučajevima, da prestaje potreba preduzeća za određenom imovinom te se odluka o njenom otuđenju smatra najracionalnijim rešenjem</a:t>
            </a:r>
            <a:r>
              <a:rPr lang="x-none" dirty="0">
                <a:solidFill>
                  <a:srgbClr val="002060"/>
                </a:solidFill>
              </a:rPr>
              <a:t>. </a:t>
            </a:r>
            <a:endParaRPr lang="x-none" dirty="0" smtClean="0">
              <a:solidFill>
                <a:srgbClr val="002060"/>
              </a:solidFill>
            </a:endParaRPr>
          </a:p>
          <a:p>
            <a:r>
              <a:rPr lang="pl-PL" dirty="0" smtClean="0">
                <a:solidFill>
                  <a:srgbClr val="002060"/>
                </a:solidFill>
              </a:rPr>
              <a:t>Fer </a:t>
            </a:r>
            <a:r>
              <a:rPr lang="pl-PL" dirty="0">
                <a:solidFill>
                  <a:srgbClr val="002060"/>
                </a:solidFill>
              </a:rPr>
              <a:t>vrednost odslikava aktuelnu situaciju na tržištu, a tekuće cene na aktivnom tržištu su njen najbliži pokazatelj. </a:t>
            </a:r>
            <a:endParaRPr lang="pl-PL" dirty="0" smtClean="0">
              <a:solidFill>
                <a:srgbClr val="002060"/>
              </a:solidFill>
            </a:endParaRPr>
          </a:p>
          <a:p>
            <a:r>
              <a:rPr lang="pl-PL" b="1" i="1" u="sng" dirty="0" smtClean="0">
                <a:solidFill>
                  <a:srgbClr val="002060"/>
                </a:solidFill>
              </a:rPr>
              <a:t>Pojedinačna </a:t>
            </a:r>
            <a:r>
              <a:rPr lang="pl-PL" b="1" i="1" u="sng" dirty="0">
                <a:solidFill>
                  <a:srgbClr val="002060"/>
                </a:solidFill>
              </a:rPr>
              <a:t>procena likvidacione vrednosti</a:t>
            </a:r>
            <a:r>
              <a:rPr lang="pl-PL" i="1" u="sng" dirty="0">
                <a:solidFill>
                  <a:srgbClr val="002060"/>
                </a:solidFill>
              </a:rPr>
              <a:t> </a:t>
            </a:r>
            <a:r>
              <a:rPr lang="pl-PL" i="1" dirty="0" smtClean="0">
                <a:solidFill>
                  <a:srgbClr val="002060"/>
                </a:solidFill>
              </a:rPr>
              <a:t> </a:t>
            </a:r>
            <a:r>
              <a:rPr lang="pl-PL" dirty="0" smtClean="0">
                <a:solidFill>
                  <a:srgbClr val="002060"/>
                </a:solidFill>
              </a:rPr>
              <a:t>imovine </a:t>
            </a:r>
            <a:r>
              <a:rPr lang="pl-PL" dirty="0">
                <a:solidFill>
                  <a:srgbClr val="002060"/>
                </a:solidFill>
              </a:rPr>
              <a:t>vrši se za one pozicije koje imaju veću individualnu </a:t>
            </a:r>
            <a:r>
              <a:rPr lang="pl-PL" dirty="0" smtClean="0">
                <a:solidFill>
                  <a:srgbClr val="002060"/>
                </a:solidFill>
              </a:rPr>
              <a:t>vrednost </a:t>
            </a:r>
          </a:p>
          <a:p>
            <a:r>
              <a:rPr lang="pl-PL" b="1" i="1" u="sng" dirty="0" smtClean="0">
                <a:solidFill>
                  <a:srgbClr val="002060"/>
                </a:solidFill>
              </a:rPr>
              <a:t>Grupna </a:t>
            </a:r>
            <a:r>
              <a:rPr lang="pl-PL" b="1" i="1" u="sng" dirty="0">
                <a:solidFill>
                  <a:srgbClr val="002060"/>
                </a:solidFill>
              </a:rPr>
              <a:t>procena likvidacione vrednosti </a:t>
            </a:r>
            <a:r>
              <a:rPr lang="pl-PL" dirty="0" smtClean="0">
                <a:solidFill>
                  <a:srgbClr val="002060"/>
                </a:solidFill>
              </a:rPr>
              <a:t>– vrši se za one </a:t>
            </a:r>
            <a:r>
              <a:rPr lang="pl-PL" dirty="0">
                <a:solidFill>
                  <a:srgbClr val="002060"/>
                </a:solidFill>
              </a:rPr>
              <a:t>pozicije imovine čija je pojedinačna nabavna vrednost </a:t>
            </a:r>
            <a:r>
              <a:rPr lang="pl-PL" dirty="0" smtClean="0">
                <a:solidFill>
                  <a:srgbClr val="002060"/>
                </a:solidFill>
              </a:rPr>
              <a:t>mala</a:t>
            </a:r>
            <a:endParaRPr lang="x-none" dirty="0">
              <a:solidFill>
                <a:srgbClr val="002060"/>
              </a:solidFill>
            </a:endParaRPr>
          </a:p>
        </p:txBody>
      </p:sp>
    </p:spTree>
    <p:extLst>
      <p:ext uri="{BB962C8B-B14F-4D97-AF65-F5344CB8AC3E}">
        <p14:creationId xmlns:p14="http://schemas.microsoft.com/office/powerpoint/2010/main" val="463104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pl-PL" sz="1800" dirty="0">
                <a:solidFill>
                  <a:srgbClr val="002060"/>
                </a:solidFill>
              </a:rPr>
              <a:t>Procenjena vrednost imovine stečajnog dužnika predstavlja zbir svih pojedinačnih procenjenih likvidacionih vrednosti za svako pojedinačno sredstvo ili grupu sredstava</a:t>
            </a:r>
            <a:endParaRPr lang="x-none" sz="1800" dirty="0">
              <a:solidFill>
                <a:srgbClr val="00206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30743740"/>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90934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77334" y="1072336"/>
            <a:ext cx="8596668" cy="138626"/>
          </a:xfrm>
        </p:spPr>
        <p:txBody>
          <a:bodyPr>
            <a:normAutofit fontScale="90000"/>
          </a:bodyPr>
          <a:lstStyle/>
          <a:p>
            <a:endParaRPr lang="x-none"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39998400"/>
              </p:ext>
            </p:extLst>
          </p:nvPr>
        </p:nvGraphicFramePr>
        <p:xfrm>
          <a:off x="677863" y="1043354"/>
          <a:ext cx="8596312" cy="45602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188892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297459"/>
            <a:ext cx="8596668" cy="1173891"/>
          </a:xfrm>
        </p:spPr>
        <p:txBody>
          <a:bodyPr>
            <a:noAutofit/>
          </a:bodyPr>
          <a:lstStyle/>
          <a:p>
            <a:pPr algn="ctr"/>
            <a:r>
              <a:rPr lang="x-none" sz="2400" b="1" dirty="0">
                <a:solidFill>
                  <a:srgbClr val="002060"/>
                </a:solidFill>
              </a:rPr>
              <a:t>OBRAČUN NAMIRENJA RAZLUČNOG POVERIOCA </a:t>
            </a:r>
            <a:br>
              <a:rPr lang="x-none" sz="2400" b="1" dirty="0">
                <a:solidFill>
                  <a:srgbClr val="002060"/>
                </a:solidFill>
              </a:rPr>
            </a:br>
            <a:r>
              <a:rPr lang="x-none" sz="2400" b="1" dirty="0">
                <a:solidFill>
                  <a:srgbClr val="002060"/>
                </a:solidFill>
              </a:rPr>
              <a:t>U SLUČAJU PRODAJE PRAVNOG LICA, SA IMOVINOM NAD KOJOM JE UTVRĐENO RAZLUČNO PRAVO</a:t>
            </a:r>
          </a:p>
        </p:txBody>
      </p:sp>
      <p:sp>
        <p:nvSpPr>
          <p:cNvPr id="3" name="Content Placeholder 2"/>
          <p:cNvSpPr>
            <a:spLocks noGrp="1"/>
          </p:cNvSpPr>
          <p:nvPr>
            <p:ph idx="1"/>
          </p:nvPr>
        </p:nvSpPr>
        <p:spPr>
          <a:xfrm>
            <a:off x="677334" y="2497016"/>
            <a:ext cx="8596668" cy="3200400"/>
          </a:xfrm>
        </p:spPr>
        <p:txBody>
          <a:bodyPr>
            <a:normAutofit lnSpcReduction="10000"/>
          </a:bodyPr>
          <a:lstStyle/>
          <a:p>
            <a:r>
              <a:rPr lang="x-none" dirty="0">
                <a:solidFill>
                  <a:srgbClr val="002060"/>
                </a:solidFill>
              </a:rPr>
              <a:t>R</a:t>
            </a:r>
            <a:r>
              <a:rPr lang="x-none" dirty="0" smtClean="0">
                <a:solidFill>
                  <a:srgbClr val="002060"/>
                </a:solidFill>
              </a:rPr>
              <a:t>azlučni </a:t>
            </a:r>
            <a:r>
              <a:rPr lang="x-none" dirty="0">
                <a:solidFill>
                  <a:srgbClr val="002060"/>
                </a:solidFill>
              </a:rPr>
              <a:t>i založni poverioci koji su imali obezbeđeno pravo na bilo kom delu imovine stečajnog dužnika imaju pravo prioriteta u deobi sredstava ostvarenih prodajom, prema rangu </a:t>
            </a:r>
            <a:r>
              <a:rPr lang="x-none" dirty="0" smtClean="0">
                <a:solidFill>
                  <a:srgbClr val="002060"/>
                </a:solidFill>
              </a:rPr>
              <a:t>prioriteta</a:t>
            </a:r>
          </a:p>
          <a:p>
            <a:r>
              <a:rPr lang="x-none" u="sng" dirty="0">
                <a:solidFill>
                  <a:srgbClr val="002060"/>
                </a:solidFill>
              </a:rPr>
              <a:t>Primer 2</a:t>
            </a:r>
            <a:r>
              <a:rPr lang="x-none" dirty="0">
                <a:solidFill>
                  <a:srgbClr val="002060"/>
                </a:solidFill>
              </a:rPr>
              <a:t>.: Prodaja stečajnog dužnika kao pravnog lica. Ostvarena kupoprodajna cena iznosi 40.000.000,00 dinara, a utvrđeno razlučno potraživanje iznosi 10.000.000,00 dinara sa zateznom kamatom do isplate. Ako znamo da je ukupna procenjena vrednost stečajnog dužnika kao pravnog lica 140.000.000,00 dinara, procenat učešća procenjene vrednosti imovine koja je pod teretom u ukupnoj procenjenoj vrednosti stečajnog dužnika kao pravnog lica u skladu sa procenom stečajnog dužnika kao pravnog lica 35% i da su ukupni troškovi prodaje 458.000,00 dinara, možemo izvršiti obračun isplate razlučnog poverioca.</a:t>
            </a:r>
          </a:p>
        </p:txBody>
      </p:sp>
    </p:spTree>
    <p:extLst>
      <p:ext uri="{BB962C8B-B14F-4D97-AF65-F5344CB8AC3E}">
        <p14:creationId xmlns:p14="http://schemas.microsoft.com/office/powerpoint/2010/main" val="22111731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72336"/>
            <a:ext cx="8596668" cy="45719"/>
          </a:xfrm>
        </p:spPr>
        <p:txBody>
          <a:bodyPr>
            <a:normAutofit fontScale="90000"/>
          </a:bodyPr>
          <a:lstStyle/>
          <a:p>
            <a:endParaRPr lang="x-non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50800835"/>
              </p:ext>
            </p:extLst>
          </p:nvPr>
        </p:nvGraphicFramePr>
        <p:xfrm>
          <a:off x="679622" y="1223315"/>
          <a:ext cx="8587946" cy="5610748"/>
        </p:xfrm>
        <a:graphic>
          <a:graphicData uri="http://schemas.openxmlformats.org/drawingml/2006/table">
            <a:tbl>
              <a:tblPr firstRow="1" firstCol="1" bandRow="1">
                <a:tableStyleId>{5C22544A-7EE6-4342-B048-85BDC9FD1C3A}</a:tableStyleId>
              </a:tblPr>
              <a:tblGrid>
                <a:gridCol w="469556"/>
                <a:gridCol w="6635579"/>
                <a:gridCol w="1482811"/>
              </a:tblGrid>
              <a:tr h="250867">
                <a:tc>
                  <a:txBody>
                    <a:bodyPr/>
                    <a:lstStyle/>
                    <a:p>
                      <a:pPr algn="ctr">
                        <a:lnSpc>
                          <a:spcPct val="115000"/>
                        </a:lnSpc>
                        <a:spcAft>
                          <a:spcPts val="0"/>
                        </a:spcAft>
                      </a:pPr>
                      <a:r>
                        <a:rPr lang="x-none" sz="1400" dirty="0">
                          <a:effectLst/>
                        </a:rPr>
                        <a:t>1.</a:t>
                      </a:r>
                      <a:endParaRPr lang="x-none" sz="1400" dirty="0">
                        <a:effectLst/>
                        <a:latin typeface="Calibri"/>
                        <a:ea typeface="Calibri"/>
                        <a:cs typeface="Times New Roman"/>
                      </a:endParaRPr>
                    </a:p>
                  </a:txBody>
                  <a:tcPr marL="41343" marR="41343" marT="0" marB="0" anchor="b"/>
                </a:tc>
                <a:tc>
                  <a:txBody>
                    <a:bodyPr/>
                    <a:lstStyle/>
                    <a:p>
                      <a:pPr>
                        <a:lnSpc>
                          <a:spcPct val="115000"/>
                        </a:lnSpc>
                        <a:spcAft>
                          <a:spcPts val="0"/>
                        </a:spcAft>
                      </a:pPr>
                      <a:r>
                        <a:rPr lang="x-none" sz="1600" b="0" dirty="0">
                          <a:solidFill>
                            <a:srgbClr val="002060"/>
                          </a:solidFill>
                          <a:effectLst/>
                        </a:rPr>
                        <a:t>Procenjena vrednost stečajnog dužnika kao pravnog lica </a:t>
                      </a:r>
                      <a:endParaRPr lang="x-none" sz="1600" b="0" dirty="0">
                        <a:solidFill>
                          <a:srgbClr val="002060"/>
                        </a:solidFill>
                        <a:effectLst/>
                        <a:latin typeface="Calibri"/>
                        <a:ea typeface="Calibri"/>
                        <a:cs typeface="Times New Roman"/>
                      </a:endParaRPr>
                    </a:p>
                  </a:txBody>
                  <a:tcPr marL="41343" marR="41343" marT="0" marB="0" anchor="b">
                    <a:solidFill>
                      <a:schemeClr val="accent1">
                        <a:lumMod val="20000"/>
                        <a:lumOff val="80000"/>
                      </a:schemeClr>
                    </a:solidFill>
                  </a:tcPr>
                </a:tc>
                <a:tc>
                  <a:txBody>
                    <a:bodyPr/>
                    <a:lstStyle/>
                    <a:p>
                      <a:pPr algn="r">
                        <a:lnSpc>
                          <a:spcPct val="115000"/>
                        </a:lnSpc>
                        <a:spcAft>
                          <a:spcPts val="0"/>
                        </a:spcAft>
                      </a:pPr>
                      <a:r>
                        <a:rPr lang="x-none" sz="1600" b="0" dirty="0" smtClean="0">
                          <a:solidFill>
                            <a:srgbClr val="002060"/>
                          </a:solidFill>
                          <a:effectLst/>
                        </a:rPr>
                        <a:t>140.000.000,00</a:t>
                      </a:r>
                      <a:endParaRPr lang="x-none" sz="1600" b="0" dirty="0">
                        <a:solidFill>
                          <a:srgbClr val="002060"/>
                        </a:solidFill>
                        <a:effectLst/>
                        <a:latin typeface="Calibri"/>
                        <a:ea typeface="Calibri"/>
                        <a:cs typeface="Times New Roman"/>
                      </a:endParaRPr>
                    </a:p>
                  </a:txBody>
                  <a:tcPr marL="41343" marR="41343" marT="0" marB="0" anchor="b">
                    <a:solidFill>
                      <a:schemeClr val="accent1">
                        <a:lumMod val="20000"/>
                        <a:lumOff val="80000"/>
                      </a:schemeClr>
                    </a:solidFill>
                  </a:tcPr>
                </a:tc>
              </a:tr>
              <a:tr h="254259">
                <a:tc>
                  <a:txBody>
                    <a:bodyPr/>
                    <a:lstStyle/>
                    <a:p>
                      <a:pPr algn="ctr">
                        <a:lnSpc>
                          <a:spcPct val="115000"/>
                        </a:lnSpc>
                        <a:spcAft>
                          <a:spcPts val="0"/>
                        </a:spcAft>
                      </a:pPr>
                      <a:r>
                        <a:rPr lang="x-none" sz="1400" dirty="0">
                          <a:effectLst/>
                        </a:rPr>
                        <a:t>2.</a:t>
                      </a:r>
                      <a:endParaRPr lang="x-none" sz="1400" dirty="0">
                        <a:effectLst/>
                        <a:latin typeface="Calibri"/>
                        <a:ea typeface="Calibri"/>
                        <a:cs typeface="Times New Roman"/>
                      </a:endParaRPr>
                    </a:p>
                  </a:txBody>
                  <a:tcPr marL="41343" marR="41343" marT="0" marB="0" anchor="b"/>
                </a:tc>
                <a:tc>
                  <a:txBody>
                    <a:bodyPr/>
                    <a:lstStyle/>
                    <a:p>
                      <a:pPr>
                        <a:lnSpc>
                          <a:spcPct val="115000"/>
                        </a:lnSpc>
                        <a:spcAft>
                          <a:spcPts val="0"/>
                        </a:spcAft>
                      </a:pPr>
                      <a:r>
                        <a:rPr lang="x-none" sz="1600" dirty="0">
                          <a:solidFill>
                            <a:srgbClr val="002060"/>
                          </a:solidFill>
                          <a:effectLst/>
                        </a:rPr>
                        <a:t>Kupoprodajna cena koja je ostvarena na </a:t>
                      </a:r>
                      <a:r>
                        <a:rPr lang="x-none" sz="1600" dirty="0" smtClean="0">
                          <a:solidFill>
                            <a:srgbClr val="002060"/>
                          </a:solidFill>
                          <a:effectLst/>
                        </a:rPr>
                        <a:t>prodaji</a:t>
                      </a:r>
                      <a:endParaRPr lang="x-none" sz="1600" dirty="0">
                        <a:solidFill>
                          <a:srgbClr val="002060"/>
                        </a:solidFill>
                        <a:effectLst/>
                        <a:latin typeface="Calibri"/>
                        <a:ea typeface="Calibri"/>
                        <a:cs typeface="Times New Roman"/>
                      </a:endParaRPr>
                    </a:p>
                  </a:txBody>
                  <a:tcPr marL="41343" marR="41343" marT="0" marB="0" anchor="b"/>
                </a:tc>
                <a:tc>
                  <a:txBody>
                    <a:bodyPr/>
                    <a:lstStyle/>
                    <a:p>
                      <a:pPr algn="r">
                        <a:lnSpc>
                          <a:spcPct val="115000"/>
                        </a:lnSpc>
                        <a:spcAft>
                          <a:spcPts val="0"/>
                        </a:spcAft>
                      </a:pPr>
                      <a:r>
                        <a:rPr lang="x-none" sz="1600" dirty="0" smtClean="0">
                          <a:solidFill>
                            <a:srgbClr val="002060"/>
                          </a:solidFill>
                          <a:effectLst/>
                        </a:rPr>
                        <a:t>40.000.000,00</a:t>
                      </a:r>
                      <a:endParaRPr lang="x-none" sz="1600" dirty="0">
                        <a:solidFill>
                          <a:srgbClr val="002060"/>
                        </a:solidFill>
                        <a:effectLst/>
                        <a:latin typeface="Calibri"/>
                        <a:ea typeface="Calibri"/>
                        <a:cs typeface="Times New Roman"/>
                      </a:endParaRPr>
                    </a:p>
                  </a:txBody>
                  <a:tcPr marL="41343" marR="41343" marT="0" marB="0" anchor="b"/>
                </a:tc>
              </a:tr>
              <a:tr h="485657">
                <a:tc>
                  <a:txBody>
                    <a:bodyPr/>
                    <a:lstStyle/>
                    <a:p>
                      <a:pPr algn="ctr">
                        <a:lnSpc>
                          <a:spcPct val="115000"/>
                        </a:lnSpc>
                        <a:spcAft>
                          <a:spcPts val="0"/>
                        </a:spcAft>
                      </a:pPr>
                      <a:r>
                        <a:rPr lang="x-none" sz="1400" dirty="0">
                          <a:effectLst/>
                        </a:rPr>
                        <a:t>3.</a:t>
                      </a:r>
                      <a:endParaRPr lang="x-none" sz="1400" dirty="0">
                        <a:effectLst/>
                        <a:latin typeface="Calibri"/>
                        <a:ea typeface="Calibri"/>
                        <a:cs typeface="Times New Roman"/>
                      </a:endParaRPr>
                    </a:p>
                  </a:txBody>
                  <a:tcPr marL="41343" marR="41343" marT="0" marB="0" anchor="b"/>
                </a:tc>
                <a:tc>
                  <a:txBody>
                    <a:bodyPr/>
                    <a:lstStyle/>
                    <a:p>
                      <a:pPr>
                        <a:lnSpc>
                          <a:spcPct val="115000"/>
                        </a:lnSpc>
                        <a:spcAft>
                          <a:spcPts val="0"/>
                        </a:spcAft>
                      </a:pPr>
                      <a:r>
                        <a:rPr lang="x-none" sz="1600" dirty="0">
                          <a:solidFill>
                            <a:srgbClr val="002060"/>
                          </a:solidFill>
                          <a:effectLst/>
                        </a:rPr>
                        <a:t>Procenat učešća procenjene vrednosti imovine koja je pod teretom u ukupnoj procenjenoj vrednosti stečajnog dužnika kao pravnog </a:t>
                      </a:r>
                      <a:r>
                        <a:rPr lang="x-none" sz="1600" dirty="0" smtClean="0">
                          <a:solidFill>
                            <a:srgbClr val="002060"/>
                          </a:solidFill>
                          <a:effectLst/>
                        </a:rPr>
                        <a:t>lica</a:t>
                      </a:r>
                      <a:endParaRPr lang="x-none" sz="1600" dirty="0">
                        <a:solidFill>
                          <a:srgbClr val="002060"/>
                        </a:solidFill>
                        <a:effectLst/>
                        <a:latin typeface="Calibri"/>
                        <a:ea typeface="Calibri"/>
                        <a:cs typeface="Times New Roman"/>
                      </a:endParaRPr>
                    </a:p>
                  </a:txBody>
                  <a:tcPr marL="41343" marR="41343" marT="0" marB="0" anchor="b"/>
                </a:tc>
                <a:tc>
                  <a:txBody>
                    <a:bodyPr/>
                    <a:lstStyle/>
                    <a:p>
                      <a:pPr algn="r">
                        <a:lnSpc>
                          <a:spcPct val="115000"/>
                        </a:lnSpc>
                        <a:spcAft>
                          <a:spcPts val="0"/>
                        </a:spcAft>
                      </a:pPr>
                      <a:r>
                        <a:rPr lang="x-none" sz="1600" dirty="0">
                          <a:solidFill>
                            <a:srgbClr val="002060"/>
                          </a:solidFill>
                          <a:effectLst/>
                        </a:rPr>
                        <a:t>35,00%</a:t>
                      </a:r>
                      <a:endParaRPr lang="x-none" sz="1600" dirty="0">
                        <a:solidFill>
                          <a:srgbClr val="002060"/>
                        </a:solidFill>
                        <a:effectLst/>
                        <a:latin typeface="Calibri"/>
                        <a:ea typeface="Calibri"/>
                        <a:cs typeface="Times New Roman"/>
                      </a:endParaRPr>
                    </a:p>
                  </a:txBody>
                  <a:tcPr marL="41343" marR="41343" marT="0" marB="0" anchor="b"/>
                </a:tc>
              </a:tr>
              <a:tr h="250867">
                <a:tc>
                  <a:txBody>
                    <a:bodyPr/>
                    <a:lstStyle/>
                    <a:p>
                      <a:pPr algn="ctr">
                        <a:lnSpc>
                          <a:spcPct val="115000"/>
                        </a:lnSpc>
                        <a:spcAft>
                          <a:spcPts val="0"/>
                        </a:spcAft>
                      </a:pPr>
                      <a:r>
                        <a:rPr lang="x-none" sz="1400" dirty="0">
                          <a:effectLst/>
                        </a:rPr>
                        <a:t>4.</a:t>
                      </a:r>
                      <a:endParaRPr lang="x-none" sz="1400" dirty="0">
                        <a:effectLst/>
                        <a:latin typeface="Calibri"/>
                        <a:ea typeface="Calibri"/>
                        <a:cs typeface="Times New Roman"/>
                      </a:endParaRPr>
                    </a:p>
                  </a:txBody>
                  <a:tcPr marL="41343" marR="41343" marT="0" marB="0" anchor="b"/>
                </a:tc>
                <a:tc>
                  <a:txBody>
                    <a:bodyPr/>
                    <a:lstStyle/>
                    <a:p>
                      <a:pPr>
                        <a:lnSpc>
                          <a:spcPct val="115000"/>
                        </a:lnSpc>
                        <a:spcAft>
                          <a:spcPts val="0"/>
                        </a:spcAft>
                      </a:pPr>
                      <a:r>
                        <a:rPr lang="x-none" sz="1600" dirty="0">
                          <a:solidFill>
                            <a:srgbClr val="002060"/>
                          </a:solidFill>
                          <a:effectLst/>
                        </a:rPr>
                        <a:t>Učešće razlučnog poverioca u ostvarenoj kupoprodajnoj ceni </a:t>
                      </a:r>
                      <a:endParaRPr lang="x-none" sz="1600" dirty="0">
                        <a:solidFill>
                          <a:srgbClr val="002060"/>
                        </a:solidFill>
                        <a:effectLst/>
                        <a:latin typeface="Calibri"/>
                        <a:ea typeface="Calibri"/>
                        <a:cs typeface="Times New Roman"/>
                      </a:endParaRPr>
                    </a:p>
                  </a:txBody>
                  <a:tcPr marL="41343" marR="41343" marT="0" marB="0" anchor="b"/>
                </a:tc>
                <a:tc>
                  <a:txBody>
                    <a:bodyPr/>
                    <a:lstStyle/>
                    <a:p>
                      <a:pPr algn="r">
                        <a:lnSpc>
                          <a:spcPct val="115000"/>
                        </a:lnSpc>
                        <a:spcAft>
                          <a:spcPts val="0"/>
                        </a:spcAft>
                      </a:pPr>
                      <a:r>
                        <a:rPr lang="x-none" sz="1600" dirty="0">
                          <a:solidFill>
                            <a:srgbClr val="002060"/>
                          </a:solidFill>
                          <a:effectLst/>
                        </a:rPr>
                        <a:t>14.000.000,00 </a:t>
                      </a:r>
                      <a:endParaRPr lang="x-none" sz="1600" dirty="0">
                        <a:solidFill>
                          <a:srgbClr val="002060"/>
                        </a:solidFill>
                        <a:effectLst/>
                        <a:latin typeface="Calibri"/>
                        <a:ea typeface="Calibri"/>
                        <a:cs typeface="Times New Roman"/>
                      </a:endParaRPr>
                    </a:p>
                  </a:txBody>
                  <a:tcPr marL="41343" marR="41343" marT="0" marB="0" anchor="b"/>
                </a:tc>
              </a:tr>
              <a:tr h="250867">
                <a:tc>
                  <a:txBody>
                    <a:bodyPr/>
                    <a:lstStyle/>
                    <a:p>
                      <a:pPr algn="ctr">
                        <a:lnSpc>
                          <a:spcPct val="115000"/>
                        </a:lnSpc>
                        <a:spcAft>
                          <a:spcPts val="0"/>
                        </a:spcAft>
                      </a:pPr>
                      <a:r>
                        <a:rPr lang="x-none" sz="1400" dirty="0">
                          <a:effectLst/>
                        </a:rPr>
                        <a:t>5.</a:t>
                      </a:r>
                      <a:endParaRPr lang="x-none" sz="1400" dirty="0">
                        <a:effectLst/>
                        <a:latin typeface="Calibri"/>
                        <a:ea typeface="Calibri"/>
                        <a:cs typeface="Times New Roman"/>
                      </a:endParaRPr>
                    </a:p>
                  </a:txBody>
                  <a:tcPr marL="41343" marR="41343" marT="0" marB="0" anchor="b"/>
                </a:tc>
                <a:tc>
                  <a:txBody>
                    <a:bodyPr/>
                    <a:lstStyle/>
                    <a:p>
                      <a:pPr>
                        <a:lnSpc>
                          <a:spcPct val="115000"/>
                        </a:lnSpc>
                        <a:spcAft>
                          <a:spcPts val="0"/>
                        </a:spcAft>
                      </a:pPr>
                      <a:r>
                        <a:rPr lang="x-none" sz="1600" dirty="0">
                          <a:solidFill>
                            <a:srgbClr val="002060"/>
                          </a:solidFill>
                          <a:effectLst/>
                        </a:rPr>
                        <a:t>Ukupni troškovi oglašavanja </a:t>
                      </a:r>
                      <a:endParaRPr lang="x-none" sz="1600" dirty="0">
                        <a:solidFill>
                          <a:srgbClr val="002060"/>
                        </a:solidFill>
                        <a:effectLst/>
                        <a:latin typeface="Calibri"/>
                        <a:ea typeface="Calibri"/>
                        <a:cs typeface="Times New Roman"/>
                      </a:endParaRPr>
                    </a:p>
                  </a:txBody>
                  <a:tcPr marL="41343" marR="41343" marT="0" marB="0" anchor="b">
                    <a:solidFill>
                      <a:schemeClr val="accent2">
                        <a:lumMod val="60000"/>
                        <a:lumOff val="40000"/>
                      </a:schemeClr>
                    </a:solidFill>
                  </a:tcPr>
                </a:tc>
                <a:tc>
                  <a:txBody>
                    <a:bodyPr/>
                    <a:lstStyle/>
                    <a:p>
                      <a:pPr algn="r">
                        <a:lnSpc>
                          <a:spcPct val="115000"/>
                        </a:lnSpc>
                        <a:spcAft>
                          <a:spcPts val="0"/>
                        </a:spcAft>
                      </a:pPr>
                      <a:r>
                        <a:rPr lang="x-none" sz="1600" dirty="0" smtClean="0">
                          <a:solidFill>
                            <a:srgbClr val="002060"/>
                          </a:solidFill>
                          <a:effectLst/>
                        </a:rPr>
                        <a:t>88.000,00</a:t>
                      </a:r>
                      <a:endParaRPr lang="x-none" sz="1600" dirty="0">
                        <a:solidFill>
                          <a:srgbClr val="002060"/>
                        </a:solidFill>
                        <a:effectLst/>
                        <a:latin typeface="Calibri"/>
                        <a:ea typeface="Calibri"/>
                        <a:cs typeface="Times New Roman"/>
                      </a:endParaRPr>
                    </a:p>
                  </a:txBody>
                  <a:tcPr marL="41343" marR="41343" marT="0" marB="0" anchor="b">
                    <a:solidFill>
                      <a:schemeClr val="accent2">
                        <a:lumMod val="60000"/>
                        <a:lumOff val="40000"/>
                      </a:schemeClr>
                    </a:solidFill>
                  </a:tcPr>
                </a:tc>
              </a:tr>
              <a:tr h="250867">
                <a:tc>
                  <a:txBody>
                    <a:bodyPr/>
                    <a:lstStyle/>
                    <a:p>
                      <a:pPr algn="ctr">
                        <a:lnSpc>
                          <a:spcPct val="115000"/>
                        </a:lnSpc>
                        <a:spcAft>
                          <a:spcPts val="0"/>
                        </a:spcAft>
                      </a:pPr>
                      <a:r>
                        <a:rPr lang="x-none" sz="1400" dirty="0">
                          <a:effectLst/>
                        </a:rPr>
                        <a:t>6.</a:t>
                      </a:r>
                      <a:endParaRPr lang="x-none" sz="1400" dirty="0">
                        <a:effectLst/>
                        <a:latin typeface="Calibri"/>
                        <a:ea typeface="Calibri"/>
                        <a:cs typeface="Times New Roman"/>
                      </a:endParaRPr>
                    </a:p>
                  </a:txBody>
                  <a:tcPr marL="41343" marR="41343" marT="0" marB="0" anchor="b"/>
                </a:tc>
                <a:tc>
                  <a:txBody>
                    <a:bodyPr/>
                    <a:lstStyle/>
                    <a:p>
                      <a:pPr>
                        <a:lnSpc>
                          <a:spcPct val="115000"/>
                        </a:lnSpc>
                        <a:spcAft>
                          <a:spcPts val="0"/>
                        </a:spcAft>
                      </a:pPr>
                      <a:r>
                        <a:rPr lang="x-none" sz="1600" dirty="0">
                          <a:solidFill>
                            <a:srgbClr val="002060"/>
                          </a:solidFill>
                          <a:effectLst/>
                        </a:rPr>
                        <a:t>Troškovi oglašavanja na teret razlučnog poverioca </a:t>
                      </a:r>
                      <a:endParaRPr lang="x-none" sz="1600" dirty="0">
                        <a:solidFill>
                          <a:srgbClr val="002060"/>
                        </a:solidFill>
                        <a:effectLst/>
                        <a:latin typeface="Calibri"/>
                        <a:ea typeface="Calibri"/>
                        <a:cs typeface="Times New Roman"/>
                      </a:endParaRPr>
                    </a:p>
                  </a:txBody>
                  <a:tcPr marL="41343" marR="41343" marT="0" marB="0" anchor="b">
                    <a:solidFill>
                      <a:schemeClr val="accent2">
                        <a:lumMod val="60000"/>
                        <a:lumOff val="40000"/>
                      </a:schemeClr>
                    </a:solidFill>
                  </a:tcPr>
                </a:tc>
                <a:tc>
                  <a:txBody>
                    <a:bodyPr/>
                    <a:lstStyle/>
                    <a:p>
                      <a:pPr algn="r">
                        <a:lnSpc>
                          <a:spcPct val="115000"/>
                        </a:lnSpc>
                        <a:spcAft>
                          <a:spcPts val="0"/>
                        </a:spcAft>
                      </a:pPr>
                      <a:r>
                        <a:rPr lang="x-none" sz="1600" dirty="0" smtClean="0">
                          <a:solidFill>
                            <a:srgbClr val="002060"/>
                          </a:solidFill>
                          <a:effectLst/>
                        </a:rPr>
                        <a:t>30.800,00</a:t>
                      </a:r>
                      <a:endParaRPr lang="x-none" sz="1600" dirty="0">
                        <a:solidFill>
                          <a:srgbClr val="002060"/>
                        </a:solidFill>
                        <a:effectLst/>
                        <a:latin typeface="Calibri"/>
                        <a:ea typeface="Calibri"/>
                        <a:cs typeface="Times New Roman"/>
                      </a:endParaRPr>
                    </a:p>
                  </a:txBody>
                  <a:tcPr marL="41343" marR="41343" marT="0" marB="0" anchor="b">
                    <a:solidFill>
                      <a:schemeClr val="accent2">
                        <a:lumMod val="60000"/>
                        <a:lumOff val="40000"/>
                      </a:schemeClr>
                    </a:solidFill>
                  </a:tcPr>
                </a:tc>
              </a:tr>
              <a:tr h="250867">
                <a:tc>
                  <a:txBody>
                    <a:bodyPr/>
                    <a:lstStyle/>
                    <a:p>
                      <a:pPr algn="ctr">
                        <a:lnSpc>
                          <a:spcPct val="115000"/>
                        </a:lnSpc>
                        <a:spcAft>
                          <a:spcPts val="0"/>
                        </a:spcAft>
                      </a:pPr>
                      <a:r>
                        <a:rPr lang="x-none" sz="1400" dirty="0">
                          <a:effectLst/>
                        </a:rPr>
                        <a:t>7.</a:t>
                      </a:r>
                      <a:endParaRPr lang="x-none" sz="1400" dirty="0">
                        <a:effectLst/>
                        <a:latin typeface="Calibri"/>
                        <a:ea typeface="Calibri"/>
                        <a:cs typeface="Times New Roman"/>
                      </a:endParaRPr>
                    </a:p>
                  </a:txBody>
                  <a:tcPr marL="41343" marR="41343" marT="0" marB="0" anchor="b"/>
                </a:tc>
                <a:tc>
                  <a:txBody>
                    <a:bodyPr/>
                    <a:lstStyle/>
                    <a:p>
                      <a:pPr>
                        <a:lnSpc>
                          <a:spcPct val="115000"/>
                        </a:lnSpc>
                        <a:spcAft>
                          <a:spcPts val="0"/>
                        </a:spcAft>
                      </a:pPr>
                      <a:r>
                        <a:rPr lang="x-none" sz="1600" dirty="0">
                          <a:solidFill>
                            <a:srgbClr val="002060"/>
                          </a:solidFill>
                          <a:effectLst/>
                        </a:rPr>
                        <a:t>Ukupni troškovi procene </a:t>
                      </a:r>
                      <a:endParaRPr lang="x-none" sz="1600" dirty="0">
                        <a:solidFill>
                          <a:srgbClr val="002060"/>
                        </a:solidFill>
                        <a:effectLst/>
                        <a:latin typeface="Calibri"/>
                        <a:ea typeface="Calibri"/>
                        <a:cs typeface="Times New Roman"/>
                      </a:endParaRPr>
                    </a:p>
                  </a:txBody>
                  <a:tcPr marL="41343" marR="41343" marT="0" marB="0" anchor="b">
                    <a:solidFill>
                      <a:schemeClr val="accent2">
                        <a:lumMod val="60000"/>
                        <a:lumOff val="40000"/>
                      </a:schemeClr>
                    </a:solidFill>
                  </a:tcPr>
                </a:tc>
                <a:tc>
                  <a:txBody>
                    <a:bodyPr/>
                    <a:lstStyle/>
                    <a:p>
                      <a:pPr algn="r">
                        <a:lnSpc>
                          <a:spcPct val="115000"/>
                        </a:lnSpc>
                        <a:spcAft>
                          <a:spcPts val="0"/>
                        </a:spcAft>
                      </a:pPr>
                      <a:r>
                        <a:rPr lang="x-none" sz="1600" dirty="0" smtClean="0">
                          <a:solidFill>
                            <a:srgbClr val="002060"/>
                          </a:solidFill>
                          <a:effectLst/>
                        </a:rPr>
                        <a:t>300.000,00</a:t>
                      </a:r>
                      <a:endParaRPr lang="x-none" sz="1600" dirty="0">
                        <a:solidFill>
                          <a:srgbClr val="002060"/>
                        </a:solidFill>
                        <a:effectLst/>
                        <a:latin typeface="Calibri"/>
                        <a:ea typeface="Calibri"/>
                        <a:cs typeface="Times New Roman"/>
                      </a:endParaRPr>
                    </a:p>
                  </a:txBody>
                  <a:tcPr marL="41343" marR="41343" marT="0" marB="0" anchor="b">
                    <a:solidFill>
                      <a:schemeClr val="accent2">
                        <a:lumMod val="60000"/>
                        <a:lumOff val="40000"/>
                      </a:schemeClr>
                    </a:solidFill>
                  </a:tcPr>
                </a:tc>
              </a:tr>
              <a:tr h="250867">
                <a:tc>
                  <a:txBody>
                    <a:bodyPr/>
                    <a:lstStyle/>
                    <a:p>
                      <a:pPr algn="ctr">
                        <a:lnSpc>
                          <a:spcPct val="115000"/>
                        </a:lnSpc>
                        <a:spcAft>
                          <a:spcPts val="0"/>
                        </a:spcAft>
                      </a:pPr>
                      <a:r>
                        <a:rPr lang="x-none" sz="1400" dirty="0">
                          <a:effectLst/>
                        </a:rPr>
                        <a:t>8.</a:t>
                      </a:r>
                      <a:endParaRPr lang="x-none" sz="1400" dirty="0">
                        <a:effectLst/>
                        <a:latin typeface="Calibri"/>
                        <a:ea typeface="Calibri"/>
                        <a:cs typeface="Times New Roman"/>
                      </a:endParaRPr>
                    </a:p>
                  </a:txBody>
                  <a:tcPr marL="41343" marR="41343" marT="0" marB="0" anchor="b"/>
                </a:tc>
                <a:tc>
                  <a:txBody>
                    <a:bodyPr/>
                    <a:lstStyle/>
                    <a:p>
                      <a:pPr>
                        <a:lnSpc>
                          <a:spcPct val="115000"/>
                        </a:lnSpc>
                        <a:spcAft>
                          <a:spcPts val="0"/>
                        </a:spcAft>
                      </a:pPr>
                      <a:r>
                        <a:rPr lang="x-none" sz="1600" dirty="0">
                          <a:solidFill>
                            <a:srgbClr val="002060"/>
                          </a:solidFill>
                          <a:effectLst/>
                        </a:rPr>
                        <a:t>Troškovi procene koji padaju na teret razlučnog poverioca </a:t>
                      </a:r>
                      <a:endParaRPr lang="x-none" sz="1600" dirty="0">
                        <a:solidFill>
                          <a:srgbClr val="002060"/>
                        </a:solidFill>
                        <a:effectLst/>
                        <a:latin typeface="Calibri"/>
                        <a:ea typeface="Calibri"/>
                        <a:cs typeface="Times New Roman"/>
                      </a:endParaRPr>
                    </a:p>
                  </a:txBody>
                  <a:tcPr marL="41343" marR="41343" marT="0" marB="0" anchor="b">
                    <a:solidFill>
                      <a:schemeClr val="accent2">
                        <a:lumMod val="60000"/>
                        <a:lumOff val="40000"/>
                      </a:schemeClr>
                    </a:solidFill>
                  </a:tcPr>
                </a:tc>
                <a:tc>
                  <a:txBody>
                    <a:bodyPr/>
                    <a:lstStyle/>
                    <a:p>
                      <a:pPr algn="r">
                        <a:lnSpc>
                          <a:spcPct val="115000"/>
                        </a:lnSpc>
                        <a:spcAft>
                          <a:spcPts val="0"/>
                        </a:spcAft>
                      </a:pPr>
                      <a:r>
                        <a:rPr lang="x-none" sz="1600" dirty="0">
                          <a:solidFill>
                            <a:srgbClr val="002060"/>
                          </a:solidFill>
                          <a:effectLst/>
                        </a:rPr>
                        <a:t>105.000,00 </a:t>
                      </a:r>
                      <a:endParaRPr lang="x-none" sz="1600" dirty="0">
                        <a:solidFill>
                          <a:srgbClr val="002060"/>
                        </a:solidFill>
                        <a:effectLst/>
                        <a:latin typeface="Calibri"/>
                        <a:ea typeface="Calibri"/>
                        <a:cs typeface="Times New Roman"/>
                      </a:endParaRPr>
                    </a:p>
                  </a:txBody>
                  <a:tcPr marL="41343" marR="41343" marT="0" marB="0" anchor="b">
                    <a:solidFill>
                      <a:schemeClr val="accent2">
                        <a:lumMod val="60000"/>
                        <a:lumOff val="40000"/>
                      </a:schemeClr>
                    </a:solidFill>
                  </a:tcPr>
                </a:tc>
              </a:tr>
              <a:tr h="250867">
                <a:tc>
                  <a:txBody>
                    <a:bodyPr/>
                    <a:lstStyle/>
                    <a:p>
                      <a:pPr algn="ctr">
                        <a:lnSpc>
                          <a:spcPct val="115000"/>
                        </a:lnSpc>
                        <a:spcAft>
                          <a:spcPts val="0"/>
                        </a:spcAft>
                      </a:pPr>
                      <a:r>
                        <a:rPr lang="x-none" sz="1400" dirty="0">
                          <a:effectLst/>
                        </a:rPr>
                        <a:t>9.</a:t>
                      </a:r>
                      <a:endParaRPr lang="x-none" sz="1400" dirty="0">
                        <a:effectLst/>
                        <a:latin typeface="Calibri"/>
                        <a:ea typeface="Calibri"/>
                        <a:cs typeface="Times New Roman"/>
                      </a:endParaRPr>
                    </a:p>
                  </a:txBody>
                  <a:tcPr marL="41343" marR="41343" marT="0" marB="0" anchor="b"/>
                </a:tc>
                <a:tc>
                  <a:txBody>
                    <a:bodyPr/>
                    <a:lstStyle/>
                    <a:p>
                      <a:pPr>
                        <a:lnSpc>
                          <a:spcPct val="115000"/>
                        </a:lnSpc>
                        <a:spcAft>
                          <a:spcPts val="0"/>
                        </a:spcAft>
                      </a:pPr>
                      <a:r>
                        <a:rPr lang="x-none" sz="1600" dirty="0">
                          <a:solidFill>
                            <a:srgbClr val="002060"/>
                          </a:solidFill>
                          <a:effectLst/>
                        </a:rPr>
                        <a:t>Ukupna administrativna taksa katastra nepokretnosti </a:t>
                      </a:r>
                      <a:endParaRPr lang="x-none" sz="1600" dirty="0">
                        <a:solidFill>
                          <a:srgbClr val="002060"/>
                        </a:solidFill>
                        <a:effectLst/>
                        <a:latin typeface="Calibri"/>
                        <a:ea typeface="Calibri"/>
                        <a:cs typeface="Times New Roman"/>
                      </a:endParaRPr>
                    </a:p>
                  </a:txBody>
                  <a:tcPr marL="41343" marR="41343" marT="0" marB="0" anchor="b">
                    <a:solidFill>
                      <a:schemeClr val="accent2">
                        <a:lumMod val="60000"/>
                        <a:lumOff val="40000"/>
                      </a:schemeClr>
                    </a:solidFill>
                  </a:tcPr>
                </a:tc>
                <a:tc>
                  <a:txBody>
                    <a:bodyPr/>
                    <a:lstStyle/>
                    <a:p>
                      <a:pPr algn="r">
                        <a:lnSpc>
                          <a:spcPct val="115000"/>
                        </a:lnSpc>
                        <a:spcAft>
                          <a:spcPts val="0"/>
                        </a:spcAft>
                      </a:pPr>
                      <a:r>
                        <a:rPr lang="x-none" sz="1600" dirty="0" smtClean="0">
                          <a:solidFill>
                            <a:srgbClr val="002060"/>
                          </a:solidFill>
                          <a:effectLst/>
                        </a:rPr>
                        <a:t>70.000,00</a:t>
                      </a:r>
                      <a:endParaRPr lang="x-none" sz="1600" dirty="0">
                        <a:solidFill>
                          <a:srgbClr val="002060"/>
                        </a:solidFill>
                        <a:effectLst/>
                        <a:latin typeface="Calibri"/>
                        <a:ea typeface="Calibri"/>
                        <a:cs typeface="Times New Roman"/>
                      </a:endParaRPr>
                    </a:p>
                  </a:txBody>
                  <a:tcPr marL="41343" marR="41343" marT="0" marB="0" anchor="b">
                    <a:solidFill>
                      <a:schemeClr val="accent2">
                        <a:lumMod val="60000"/>
                        <a:lumOff val="40000"/>
                      </a:schemeClr>
                    </a:solidFill>
                  </a:tcPr>
                </a:tc>
              </a:tr>
              <a:tr h="281630">
                <a:tc>
                  <a:txBody>
                    <a:bodyPr/>
                    <a:lstStyle/>
                    <a:p>
                      <a:pPr algn="ctr">
                        <a:lnSpc>
                          <a:spcPct val="115000"/>
                        </a:lnSpc>
                        <a:spcAft>
                          <a:spcPts val="0"/>
                        </a:spcAft>
                      </a:pPr>
                      <a:r>
                        <a:rPr lang="x-none" sz="1400" dirty="0">
                          <a:effectLst/>
                        </a:rPr>
                        <a:t>10.</a:t>
                      </a:r>
                      <a:endParaRPr lang="x-none" sz="1400" dirty="0">
                        <a:effectLst/>
                        <a:latin typeface="Calibri"/>
                        <a:ea typeface="Calibri"/>
                        <a:cs typeface="Times New Roman"/>
                      </a:endParaRPr>
                    </a:p>
                  </a:txBody>
                  <a:tcPr marL="41343" marR="41343" marT="0" marB="0" anchor="b"/>
                </a:tc>
                <a:tc>
                  <a:txBody>
                    <a:bodyPr/>
                    <a:lstStyle/>
                    <a:p>
                      <a:pPr>
                        <a:lnSpc>
                          <a:spcPct val="115000"/>
                        </a:lnSpc>
                        <a:spcAft>
                          <a:spcPts val="0"/>
                        </a:spcAft>
                      </a:pPr>
                      <a:r>
                        <a:rPr lang="x-none" sz="1600" dirty="0">
                          <a:solidFill>
                            <a:srgbClr val="002060"/>
                          </a:solidFill>
                          <a:effectLst/>
                        </a:rPr>
                        <a:t>Troškovi </a:t>
                      </a:r>
                      <a:r>
                        <a:rPr lang="x-none" sz="1600" dirty="0" smtClean="0">
                          <a:solidFill>
                            <a:srgbClr val="002060"/>
                          </a:solidFill>
                          <a:effectLst/>
                        </a:rPr>
                        <a:t>administrativne</a:t>
                      </a:r>
                      <a:r>
                        <a:rPr lang="x-none" sz="1600" baseline="0" dirty="0" smtClean="0">
                          <a:solidFill>
                            <a:srgbClr val="002060"/>
                          </a:solidFill>
                          <a:effectLst/>
                        </a:rPr>
                        <a:t> </a:t>
                      </a:r>
                      <a:r>
                        <a:rPr lang="x-none" sz="1600" dirty="0" smtClean="0">
                          <a:solidFill>
                            <a:srgbClr val="002060"/>
                          </a:solidFill>
                          <a:effectLst/>
                        </a:rPr>
                        <a:t>takse </a:t>
                      </a:r>
                      <a:r>
                        <a:rPr lang="x-none" sz="1600" dirty="0">
                          <a:solidFill>
                            <a:srgbClr val="002060"/>
                          </a:solidFill>
                          <a:effectLst/>
                        </a:rPr>
                        <a:t>koji padaju na teret </a:t>
                      </a:r>
                      <a:r>
                        <a:rPr lang="x-none" sz="1600" dirty="0" smtClean="0">
                          <a:solidFill>
                            <a:srgbClr val="002060"/>
                          </a:solidFill>
                          <a:effectLst/>
                        </a:rPr>
                        <a:t>razlučnogpoverioca </a:t>
                      </a:r>
                      <a:endParaRPr lang="x-none" sz="1600" dirty="0">
                        <a:solidFill>
                          <a:srgbClr val="002060"/>
                        </a:solidFill>
                        <a:effectLst/>
                        <a:latin typeface="Calibri"/>
                        <a:ea typeface="Calibri"/>
                        <a:cs typeface="Times New Roman"/>
                      </a:endParaRPr>
                    </a:p>
                  </a:txBody>
                  <a:tcPr marL="41343" marR="41343" marT="0" marB="0" anchor="b">
                    <a:solidFill>
                      <a:schemeClr val="accent2">
                        <a:lumMod val="60000"/>
                        <a:lumOff val="40000"/>
                      </a:schemeClr>
                    </a:solidFill>
                  </a:tcPr>
                </a:tc>
                <a:tc>
                  <a:txBody>
                    <a:bodyPr/>
                    <a:lstStyle/>
                    <a:p>
                      <a:pPr algn="r">
                        <a:lnSpc>
                          <a:spcPct val="115000"/>
                        </a:lnSpc>
                        <a:spcAft>
                          <a:spcPts val="0"/>
                        </a:spcAft>
                      </a:pPr>
                      <a:r>
                        <a:rPr lang="x-none" sz="1600" dirty="0" smtClean="0">
                          <a:solidFill>
                            <a:srgbClr val="002060"/>
                          </a:solidFill>
                          <a:effectLst/>
                        </a:rPr>
                        <a:t>24.500,00</a:t>
                      </a:r>
                      <a:endParaRPr lang="x-none" sz="1600" dirty="0">
                        <a:solidFill>
                          <a:srgbClr val="002060"/>
                        </a:solidFill>
                        <a:effectLst/>
                        <a:latin typeface="Calibri"/>
                        <a:ea typeface="Calibri"/>
                        <a:cs typeface="Times New Roman"/>
                      </a:endParaRPr>
                    </a:p>
                  </a:txBody>
                  <a:tcPr marL="41343" marR="41343" marT="0" marB="0" anchor="b">
                    <a:solidFill>
                      <a:schemeClr val="accent2">
                        <a:lumMod val="60000"/>
                        <a:lumOff val="40000"/>
                      </a:schemeClr>
                    </a:solidFill>
                  </a:tcPr>
                </a:tc>
              </a:tr>
              <a:tr h="501734">
                <a:tc>
                  <a:txBody>
                    <a:bodyPr/>
                    <a:lstStyle/>
                    <a:p>
                      <a:pPr algn="ctr">
                        <a:lnSpc>
                          <a:spcPct val="115000"/>
                        </a:lnSpc>
                        <a:spcAft>
                          <a:spcPts val="0"/>
                        </a:spcAft>
                      </a:pPr>
                      <a:r>
                        <a:rPr lang="x-none" sz="1400">
                          <a:effectLst/>
                        </a:rPr>
                        <a:t>11.</a:t>
                      </a:r>
                      <a:endParaRPr lang="x-none" sz="1400">
                        <a:effectLst/>
                        <a:latin typeface="Calibri"/>
                        <a:ea typeface="Calibri"/>
                        <a:cs typeface="Times New Roman"/>
                      </a:endParaRPr>
                    </a:p>
                  </a:txBody>
                  <a:tcPr marL="41343" marR="41343" marT="0" marB="0" anchor="b"/>
                </a:tc>
                <a:tc>
                  <a:txBody>
                    <a:bodyPr/>
                    <a:lstStyle/>
                    <a:p>
                      <a:pPr>
                        <a:lnSpc>
                          <a:spcPct val="115000"/>
                        </a:lnSpc>
                        <a:spcAft>
                          <a:spcPts val="0"/>
                        </a:spcAft>
                      </a:pPr>
                      <a:r>
                        <a:rPr lang="x-none" sz="1600" dirty="0">
                          <a:solidFill>
                            <a:srgbClr val="002060"/>
                          </a:solidFill>
                          <a:effectLst/>
                        </a:rPr>
                        <a:t>OSNOVICA ZA OBRAČUN NAGRADE STEČAJNOG UPRAVNIKA ZA NAMIRENJE RAZLUČNOG POVERIOCA u dinarima (4-6-8-10)</a:t>
                      </a:r>
                      <a:endParaRPr lang="x-none" sz="1600" dirty="0">
                        <a:solidFill>
                          <a:srgbClr val="002060"/>
                        </a:solidFill>
                        <a:effectLst/>
                        <a:latin typeface="Calibri"/>
                        <a:ea typeface="Calibri"/>
                        <a:cs typeface="Times New Roman"/>
                      </a:endParaRPr>
                    </a:p>
                  </a:txBody>
                  <a:tcPr marL="41343" marR="41343" marT="0" marB="0" anchor="b"/>
                </a:tc>
                <a:tc>
                  <a:txBody>
                    <a:bodyPr/>
                    <a:lstStyle/>
                    <a:p>
                      <a:pPr algn="r">
                        <a:lnSpc>
                          <a:spcPct val="115000"/>
                        </a:lnSpc>
                        <a:spcAft>
                          <a:spcPts val="0"/>
                        </a:spcAft>
                      </a:pPr>
                      <a:r>
                        <a:rPr lang="x-none" sz="1600" dirty="0" smtClean="0">
                          <a:solidFill>
                            <a:srgbClr val="002060"/>
                          </a:solidFill>
                          <a:effectLst/>
                        </a:rPr>
                        <a:t>13.839.700,00</a:t>
                      </a:r>
                      <a:endParaRPr lang="x-none" sz="1600" dirty="0">
                        <a:solidFill>
                          <a:srgbClr val="002060"/>
                        </a:solidFill>
                        <a:effectLst/>
                        <a:latin typeface="Calibri"/>
                        <a:ea typeface="Calibri"/>
                        <a:cs typeface="Times New Roman"/>
                      </a:endParaRPr>
                    </a:p>
                  </a:txBody>
                  <a:tcPr marL="41343" marR="41343" marT="0" marB="0" anchor="b"/>
                </a:tc>
              </a:tr>
              <a:tr h="250867">
                <a:tc>
                  <a:txBody>
                    <a:bodyPr/>
                    <a:lstStyle/>
                    <a:p>
                      <a:pPr algn="ctr">
                        <a:lnSpc>
                          <a:spcPct val="115000"/>
                        </a:lnSpc>
                        <a:spcAft>
                          <a:spcPts val="0"/>
                        </a:spcAft>
                      </a:pPr>
                      <a:r>
                        <a:rPr lang="x-none" sz="1400">
                          <a:effectLst/>
                        </a:rPr>
                        <a:t>12.</a:t>
                      </a:r>
                      <a:endParaRPr lang="x-none" sz="1400">
                        <a:effectLst/>
                        <a:latin typeface="Calibri"/>
                        <a:ea typeface="Calibri"/>
                        <a:cs typeface="Times New Roman"/>
                      </a:endParaRPr>
                    </a:p>
                  </a:txBody>
                  <a:tcPr marL="41343" marR="41343" marT="0" marB="0" anchor="b"/>
                </a:tc>
                <a:tc>
                  <a:txBody>
                    <a:bodyPr/>
                    <a:lstStyle/>
                    <a:p>
                      <a:pPr>
                        <a:lnSpc>
                          <a:spcPct val="115000"/>
                        </a:lnSpc>
                        <a:spcAft>
                          <a:spcPts val="0"/>
                        </a:spcAft>
                      </a:pPr>
                      <a:r>
                        <a:rPr lang="x-none" sz="1600">
                          <a:solidFill>
                            <a:srgbClr val="002060"/>
                          </a:solidFill>
                          <a:effectLst/>
                        </a:rPr>
                        <a:t>Kurs 1 euro</a:t>
                      </a:r>
                      <a:endParaRPr lang="x-none" sz="1600">
                        <a:solidFill>
                          <a:srgbClr val="002060"/>
                        </a:solidFill>
                        <a:effectLst/>
                        <a:latin typeface="Calibri"/>
                        <a:ea typeface="Calibri"/>
                        <a:cs typeface="Times New Roman"/>
                      </a:endParaRPr>
                    </a:p>
                  </a:txBody>
                  <a:tcPr marL="41343" marR="41343" marT="0" marB="0" anchor="b"/>
                </a:tc>
                <a:tc>
                  <a:txBody>
                    <a:bodyPr/>
                    <a:lstStyle/>
                    <a:p>
                      <a:pPr algn="r">
                        <a:lnSpc>
                          <a:spcPct val="115000"/>
                        </a:lnSpc>
                        <a:spcAft>
                          <a:spcPts val="0"/>
                        </a:spcAft>
                      </a:pPr>
                      <a:r>
                        <a:rPr lang="x-none" sz="1600" dirty="0" smtClean="0">
                          <a:solidFill>
                            <a:srgbClr val="002060"/>
                          </a:solidFill>
                          <a:effectLst/>
                        </a:rPr>
                        <a:t>120,00</a:t>
                      </a:r>
                      <a:endParaRPr lang="x-none" sz="1600" dirty="0">
                        <a:solidFill>
                          <a:srgbClr val="002060"/>
                        </a:solidFill>
                        <a:effectLst/>
                        <a:latin typeface="Calibri"/>
                        <a:ea typeface="Calibri"/>
                        <a:cs typeface="Times New Roman"/>
                      </a:endParaRPr>
                    </a:p>
                  </a:txBody>
                  <a:tcPr marL="41343" marR="41343" marT="0" marB="0" anchor="b"/>
                </a:tc>
              </a:tr>
              <a:tr h="501734">
                <a:tc>
                  <a:txBody>
                    <a:bodyPr/>
                    <a:lstStyle/>
                    <a:p>
                      <a:pPr algn="ctr">
                        <a:lnSpc>
                          <a:spcPct val="115000"/>
                        </a:lnSpc>
                        <a:spcAft>
                          <a:spcPts val="0"/>
                        </a:spcAft>
                      </a:pPr>
                      <a:r>
                        <a:rPr lang="x-none" sz="1400">
                          <a:effectLst/>
                        </a:rPr>
                        <a:t>13.</a:t>
                      </a:r>
                      <a:endParaRPr lang="x-none" sz="1400">
                        <a:effectLst/>
                        <a:latin typeface="Calibri"/>
                        <a:ea typeface="Calibri"/>
                        <a:cs typeface="Times New Roman"/>
                      </a:endParaRPr>
                    </a:p>
                  </a:txBody>
                  <a:tcPr marL="41343" marR="41343" marT="0" marB="0" anchor="b"/>
                </a:tc>
                <a:tc>
                  <a:txBody>
                    <a:bodyPr/>
                    <a:lstStyle/>
                    <a:p>
                      <a:pPr>
                        <a:lnSpc>
                          <a:spcPct val="115000"/>
                        </a:lnSpc>
                        <a:spcAft>
                          <a:spcPts val="0"/>
                        </a:spcAft>
                      </a:pPr>
                      <a:r>
                        <a:rPr lang="x-none" sz="1600" dirty="0">
                          <a:solidFill>
                            <a:srgbClr val="002060"/>
                          </a:solidFill>
                          <a:effectLst/>
                        </a:rPr>
                        <a:t>OSNOVICA ZA OBRAČUN NAGRADE STEČAJNOG UPRAVNIKA ZA NAMIRENJE RAZLUČNOG POVERIOCA u evrima</a:t>
                      </a:r>
                      <a:endParaRPr lang="x-none" sz="1600" dirty="0">
                        <a:solidFill>
                          <a:srgbClr val="002060"/>
                        </a:solidFill>
                        <a:effectLst/>
                        <a:latin typeface="Calibri"/>
                        <a:ea typeface="Calibri"/>
                        <a:cs typeface="Times New Roman"/>
                      </a:endParaRPr>
                    </a:p>
                  </a:txBody>
                  <a:tcPr marL="41343" marR="41343" marT="0" marB="0" anchor="b"/>
                </a:tc>
                <a:tc>
                  <a:txBody>
                    <a:bodyPr/>
                    <a:lstStyle/>
                    <a:p>
                      <a:pPr algn="r">
                        <a:lnSpc>
                          <a:spcPct val="115000"/>
                        </a:lnSpc>
                        <a:spcAft>
                          <a:spcPts val="0"/>
                        </a:spcAft>
                      </a:pPr>
                      <a:r>
                        <a:rPr lang="x-none" sz="1600" dirty="0">
                          <a:solidFill>
                            <a:srgbClr val="002060"/>
                          </a:solidFill>
                          <a:effectLst/>
                        </a:rPr>
                        <a:t>115.330,83 €</a:t>
                      </a:r>
                      <a:endParaRPr lang="x-none" sz="1600" dirty="0">
                        <a:solidFill>
                          <a:srgbClr val="002060"/>
                        </a:solidFill>
                        <a:effectLst/>
                        <a:latin typeface="Calibri"/>
                        <a:ea typeface="Calibri"/>
                        <a:cs typeface="Times New Roman"/>
                      </a:endParaRPr>
                    </a:p>
                  </a:txBody>
                  <a:tcPr marL="41343" marR="41343" marT="0" marB="0" anchor="b"/>
                </a:tc>
              </a:tr>
              <a:tr h="501734">
                <a:tc>
                  <a:txBody>
                    <a:bodyPr/>
                    <a:lstStyle/>
                    <a:p>
                      <a:pPr algn="ctr">
                        <a:lnSpc>
                          <a:spcPct val="115000"/>
                        </a:lnSpc>
                        <a:spcAft>
                          <a:spcPts val="0"/>
                        </a:spcAft>
                      </a:pPr>
                      <a:r>
                        <a:rPr lang="x-none" sz="1400">
                          <a:effectLst/>
                        </a:rPr>
                        <a:t>14.</a:t>
                      </a:r>
                      <a:endParaRPr lang="x-none" sz="1400">
                        <a:effectLst/>
                        <a:latin typeface="Calibri"/>
                        <a:ea typeface="Calibri"/>
                        <a:cs typeface="Times New Roman"/>
                      </a:endParaRPr>
                    </a:p>
                  </a:txBody>
                  <a:tcPr marL="41343" marR="41343" marT="0" marB="0" anchor="b"/>
                </a:tc>
                <a:tc>
                  <a:txBody>
                    <a:bodyPr/>
                    <a:lstStyle/>
                    <a:p>
                      <a:pPr>
                        <a:lnSpc>
                          <a:spcPct val="115000"/>
                        </a:lnSpc>
                        <a:spcAft>
                          <a:spcPts val="0"/>
                        </a:spcAft>
                      </a:pPr>
                      <a:r>
                        <a:rPr lang="x-none" sz="1600" dirty="0">
                          <a:solidFill>
                            <a:srgbClr val="002060"/>
                          </a:solidFill>
                          <a:effectLst/>
                        </a:rPr>
                        <a:t>NAGRADA STEČAJNOG UPRAVNIKA ZA NAMIRENJE RAZLUČNOG POVERIOCA u evrima</a:t>
                      </a:r>
                      <a:endParaRPr lang="x-none" sz="1600" dirty="0">
                        <a:solidFill>
                          <a:srgbClr val="002060"/>
                        </a:solidFill>
                        <a:effectLst/>
                        <a:latin typeface="Calibri"/>
                        <a:ea typeface="Calibri"/>
                        <a:cs typeface="Times New Roman"/>
                      </a:endParaRPr>
                    </a:p>
                  </a:txBody>
                  <a:tcPr marL="41343" marR="41343" marT="0" marB="0" anchor="b"/>
                </a:tc>
                <a:tc>
                  <a:txBody>
                    <a:bodyPr/>
                    <a:lstStyle/>
                    <a:p>
                      <a:pPr algn="r">
                        <a:lnSpc>
                          <a:spcPct val="115000"/>
                        </a:lnSpc>
                        <a:spcAft>
                          <a:spcPts val="0"/>
                        </a:spcAft>
                      </a:pPr>
                      <a:r>
                        <a:rPr lang="x-none" sz="1600" dirty="0">
                          <a:solidFill>
                            <a:srgbClr val="002060"/>
                          </a:solidFill>
                          <a:effectLst/>
                        </a:rPr>
                        <a:t>5.459,90 €</a:t>
                      </a:r>
                      <a:endParaRPr lang="x-none" sz="1600" dirty="0">
                        <a:solidFill>
                          <a:srgbClr val="002060"/>
                        </a:solidFill>
                        <a:effectLst/>
                        <a:latin typeface="Calibri"/>
                        <a:ea typeface="Calibri"/>
                        <a:cs typeface="Times New Roman"/>
                      </a:endParaRPr>
                    </a:p>
                  </a:txBody>
                  <a:tcPr marL="41343" marR="41343" marT="0" marB="0" anchor="b"/>
                </a:tc>
              </a:tr>
              <a:tr h="250867">
                <a:tc>
                  <a:txBody>
                    <a:bodyPr/>
                    <a:lstStyle/>
                    <a:p>
                      <a:pPr algn="ctr">
                        <a:lnSpc>
                          <a:spcPct val="115000"/>
                        </a:lnSpc>
                        <a:spcAft>
                          <a:spcPts val="0"/>
                        </a:spcAft>
                      </a:pPr>
                      <a:r>
                        <a:rPr lang="x-none" sz="1400">
                          <a:effectLst/>
                        </a:rPr>
                        <a:t>15.</a:t>
                      </a:r>
                      <a:endParaRPr lang="x-none" sz="1400">
                        <a:effectLst/>
                        <a:latin typeface="Calibri"/>
                        <a:ea typeface="Calibri"/>
                        <a:cs typeface="Times New Roman"/>
                      </a:endParaRPr>
                    </a:p>
                  </a:txBody>
                  <a:tcPr marL="41343" marR="41343" marT="0" marB="0" anchor="b"/>
                </a:tc>
                <a:tc>
                  <a:txBody>
                    <a:bodyPr/>
                    <a:lstStyle/>
                    <a:p>
                      <a:pPr>
                        <a:lnSpc>
                          <a:spcPct val="115000"/>
                        </a:lnSpc>
                        <a:spcAft>
                          <a:spcPts val="0"/>
                        </a:spcAft>
                      </a:pPr>
                      <a:r>
                        <a:rPr lang="x-none" sz="1600">
                          <a:solidFill>
                            <a:srgbClr val="002060"/>
                          </a:solidFill>
                          <a:effectLst/>
                        </a:rPr>
                        <a:t>Iznos nagrade u dinarima</a:t>
                      </a:r>
                      <a:endParaRPr lang="x-none" sz="1600">
                        <a:solidFill>
                          <a:srgbClr val="002060"/>
                        </a:solidFill>
                        <a:effectLst/>
                        <a:latin typeface="Calibri"/>
                        <a:ea typeface="Calibri"/>
                        <a:cs typeface="Times New Roman"/>
                      </a:endParaRPr>
                    </a:p>
                  </a:txBody>
                  <a:tcPr marL="41343" marR="41343" marT="0" marB="0" anchor="b"/>
                </a:tc>
                <a:tc>
                  <a:txBody>
                    <a:bodyPr/>
                    <a:lstStyle/>
                    <a:p>
                      <a:pPr algn="r">
                        <a:lnSpc>
                          <a:spcPct val="115000"/>
                        </a:lnSpc>
                        <a:spcAft>
                          <a:spcPts val="0"/>
                        </a:spcAft>
                      </a:pPr>
                      <a:r>
                        <a:rPr lang="x-none" sz="1600" dirty="0" smtClean="0">
                          <a:solidFill>
                            <a:srgbClr val="002060"/>
                          </a:solidFill>
                          <a:effectLst/>
                        </a:rPr>
                        <a:t>655.187,40</a:t>
                      </a:r>
                      <a:endParaRPr lang="x-none" sz="1600" dirty="0">
                        <a:solidFill>
                          <a:srgbClr val="002060"/>
                        </a:solidFill>
                        <a:effectLst/>
                        <a:latin typeface="Calibri"/>
                        <a:ea typeface="Calibri"/>
                        <a:cs typeface="Times New Roman"/>
                      </a:endParaRPr>
                    </a:p>
                  </a:txBody>
                  <a:tcPr marL="41343" marR="41343" marT="0" marB="0" anchor="b"/>
                </a:tc>
              </a:tr>
              <a:tr h="281630">
                <a:tc>
                  <a:txBody>
                    <a:bodyPr/>
                    <a:lstStyle/>
                    <a:p>
                      <a:pPr algn="ctr">
                        <a:lnSpc>
                          <a:spcPct val="115000"/>
                        </a:lnSpc>
                        <a:spcAft>
                          <a:spcPts val="0"/>
                        </a:spcAft>
                      </a:pPr>
                      <a:r>
                        <a:rPr lang="x-none" sz="1400" dirty="0">
                          <a:effectLst/>
                        </a:rPr>
                        <a:t>16.</a:t>
                      </a:r>
                      <a:endParaRPr lang="x-none" sz="1400" dirty="0">
                        <a:effectLst/>
                        <a:latin typeface="Calibri"/>
                        <a:ea typeface="Calibri"/>
                        <a:cs typeface="Times New Roman"/>
                      </a:endParaRPr>
                    </a:p>
                  </a:txBody>
                  <a:tcPr marL="41343" marR="41343" marT="0" marB="0" anchor="b"/>
                </a:tc>
                <a:tc>
                  <a:txBody>
                    <a:bodyPr/>
                    <a:lstStyle/>
                    <a:p>
                      <a:pPr>
                        <a:lnSpc>
                          <a:spcPct val="115000"/>
                        </a:lnSpc>
                        <a:spcAft>
                          <a:spcPts val="0"/>
                        </a:spcAft>
                      </a:pPr>
                      <a:r>
                        <a:rPr lang="x-none" sz="1600">
                          <a:solidFill>
                            <a:srgbClr val="002060"/>
                          </a:solidFill>
                          <a:effectLst/>
                        </a:rPr>
                        <a:t>PREOSTALI IZNOS ZA NAMIRENJE RAZLUČNOG POVERIOCA (4-6-8-10-15) </a:t>
                      </a:r>
                      <a:endParaRPr lang="x-none" sz="1600">
                        <a:solidFill>
                          <a:srgbClr val="002060"/>
                        </a:solidFill>
                        <a:effectLst/>
                        <a:latin typeface="Calibri"/>
                        <a:ea typeface="Calibri"/>
                        <a:cs typeface="Times New Roman"/>
                      </a:endParaRPr>
                    </a:p>
                  </a:txBody>
                  <a:tcPr marL="41343" marR="41343" marT="0" marB="0" anchor="b"/>
                </a:tc>
                <a:tc>
                  <a:txBody>
                    <a:bodyPr/>
                    <a:lstStyle/>
                    <a:p>
                      <a:pPr algn="r">
                        <a:lnSpc>
                          <a:spcPct val="115000"/>
                        </a:lnSpc>
                        <a:spcAft>
                          <a:spcPts val="0"/>
                        </a:spcAft>
                      </a:pPr>
                      <a:r>
                        <a:rPr lang="x-none" sz="1600" dirty="0" smtClean="0">
                          <a:solidFill>
                            <a:srgbClr val="002060"/>
                          </a:solidFill>
                          <a:effectLst/>
                        </a:rPr>
                        <a:t>13.184.512,60</a:t>
                      </a:r>
                      <a:endParaRPr lang="x-none" sz="1600" dirty="0">
                        <a:solidFill>
                          <a:srgbClr val="002060"/>
                        </a:solidFill>
                        <a:effectLst/>
                        <a:latin typeface="Calibri"/>
                        <a:ea typeface="Calibri"/>
                        <a:cs typeface="Times New Roman"/>
                      </a:endParaRPr>
                    </a:p>
                  </a:txBody>
                  <a:tcPr marL="41343" marR="41343" marT="0" marB="0" anchor="b"/>
                </a:tc>
              </a:tr>
            </a:tbl>
          </a:graphicData>
        </a:graphic>
      </p:graphicFrame>
    </p:spTree>
    <p:extLst>
      <p:ext uri="{BB962C8B-B14F-4D97-AF65-F5344CB8AC3E}">
        <p14:creationId xmlns:p14="http://schemas.microsoft.com/office/powerpoint/2010/main" val="3482219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x-none"/>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06567240"/>
              </p:ext>
            </p:extLst>
          </p:nvPr>
        </p:nvGraphicFramePr>
        <p:xfrm>
          <a:off x="677863" y="1149178"/>
          <a:ext cx="8596312" cy="48928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599168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433384"/>
            <a:ext cx="8596668" cy="704335"/>
          </a:xfrm>
        </p:spPr>
        <p:txBody>
          <a:bodyPr>
            <a:noAutofit/>
          </a:bodyPr>
          <a:lstStyle/>
          <a:p>
            <a:pPr algn="ctr"/>
            <a:r>
              <a:rPr lang="x-none" sz="2800" dirty="0" smtClean="0">
                <a:solidFill>
                  <a:srgbClr val="002060"/>
                </a:solidFill>
              </a:rPr>
              <a:t>Obračunavanje kamate </a:t>
            </a:r>
            <a:r>
              <a:rPr lang="x-none" sz="2800" smtClean="0">
                <a:solidFill>
                  <a:srgbClr val="002060"/>
                </a:solidFill>
              </a:rPr>
              <a:t>na obezbeđena </a:t>
            </a:r>
            <a:r>
              <a:rPr lang="x-none" sz="2800" dirty="0" smtClean="0">
                <a:solidFill>
                  <a:srgbClr val="002060"/>
                </a:solidFill>
              </a:rPr>
              <a:t>potraživanja</a:t>
            </a:r>
            <a:endParaRPr lang="x-none" sz="2800" dirty="0">
              <a:solidFill>
                <a:srgbClr val="002060"/>
              </a:solidFill>
            </a:endParaRPr>
          </a:p>
        </p:txBody>
      </p:sp>
      <p:sp>
        <p:nvSpPr>
          <p:cNvPr id="3" name="Content Placeholder 2"/>
          <p:cNvSpPr>
            <a:spLocks noGrp="1"/>
          </p:cNvSpPr>
          <p:nvPr>
            <p:ph idx="1"/>
          </p:nvPr>
        </p:nvSpPr>
        <p:spPr>
          <a:xfrm>
            <a:off x="677334" y="2471351"/>
            <a:ext cx="8596668" cy="3570011"/>
          </a:xfrm>
        </p:spPr>
        <p:txBody>
          <a:bodyPr>
            <a:normAutofit/>
          </a:bodyPr>
          <a:lstStyle/>
          <a:p>
            <a:r>
              <a:rPr lang="x-none" dirty="0" smtClean="0">
                <a:solidFill>
                  <a:srgbClr val="002060"/>
                </a:solidFill>
              </a:rPr>
              <a:t>na </a:t>
            </a:r>
            <a:r>
              <a:rPr lang="x-none" dirty="0">
                <a:solidFill>
                  <a:srgbClr val="002060"/>
                </a:solidFill>
              </a:rPr>
              <a:t>obezbeđena potraživanja u stečajnom postupku obračunava se ugovorena i zatezna kamata, ali samo do visine realizovane vrednosti imovine </a:t>
            </a:r>
            <a:r>
              <a:rPr lang="x-none" i="1" dirty="0" smtClean="0">
                <a:solidFill>
                  <a:srgbClr val="002060"/>
                </a:solidFill>
              </a:rPr>
              <a:t>(primer: </a:t>
            </a:r>
            <a:r>
              <a:rPr lang="x-none" i="1" dirty="0">
                <a:solidFill>
                  <a:srgbClr val="002060"/>
                </a:solidFill>
              </a:rPr>
              <a:t>razlučnom poveriocu će biti isplaćen iznos od 13.184.512,60 dinara (glavnica i kamata do visine realizovane vrednosti imovine koja služi za namirenje obezbeđenih </a:t>
            </a:r>
            <a:r>
              <a:rPr lang="x-none" i="1">
                <a:solidFill>
                  <a:srgbClr val="002060"/>
                </a:solidFill>
              </a:rPr>
              <a:t>potraživanja</a:t>
            </a:r>
            <a:r>
              <a:rPr lang="x-none" i="1" smtClean="0">
                <a:solidFill>
                  <a:srgbClr val="002060"/>
                </a:solidFill>
              </a:rPr>
              <a:t>))</a:t>
            </a:r>
            <a:endParaRPr lang="x-none" dirty="0" smtClean="0">
              <a:solidFill>
                <a:srgbClr val="002060"/>
              </a:solidFill>
            </a:endParaRPr>
          </a:p>
          <a:p>
            <a:r>
              <a:rPr lang="x-none" dirty="0" smtClean="0">
                <a:solidFill>
                  <a:srgbClr val="002060"/>
                </a:solidFill>
              </a:rPr>
              <a:t>ako </a:t>
            </a:r>
            <a:r>
              <a:rPr lang="x-none" dirty="0">
                <a:solidFill>
                  <a:srgbClr val="002060"/>
                </a:solidFill>
              </a:rPr>
              <a:t>posle izmirenja svih potraživanja postoje raspoloživa sredstva za isplatu, stečajni sudija odobrava obračunavanje i plaćanje kamate obezbeđenih poverilaca koje nisu izmirene iz realizovane vrednosti predmeta </a:t>
            </a:r>
            <a:r>
              <a:rPr lang="x-none">
                <a:solidFill>
                  <a:srgbClr val="002060"/>
                </a:solidFill>
              </a:rPr>
              <a:t>obezbeđenja </a:t>
            </a:r>
            <a:endParaRPr lang="x-none" smtClean="0">
              <a:solidFill>
                <a:srgbClr val="002060"/>
              </a:solidFill>
            </a:endParaRPr>
          </a:p>
          <a:p>
            <a:r>
              <a:rPr lang="x-none" smtClean="0">
                <a:solidFill>
                  <a:srgbClr val="002060"/>
                </a:solidFill>
              </a:rPr>
              <a:t>u </a:t>
            </a:r>
            <a:r>
              <a:rPr lang="x-none" dirty="0">
                <a:solidFill>
                  <a:srgbClr val="002060"/>
                </a:solidFill>
              </a:rPr>
              <a:t>tom slučaju, kamata bi se isplaćivala srazmerno svim </a:t>
            </a:r>
            <a:r>
              <a:rPr lang="x-none" dirty="0" smtClean="0">
                <a:solidFill>
                  <a:srgbClr val="002060"/>
                </a:solidFill>
              </a:rPr>
              <a:t>poveriocima</a:t>
            </a:r>
            <a:endParaRPr lang="x-none" dirty="0">
              <a:solidFill>
                <a:srgbClr val="002060"/>
              </a:solidFill>
            </a:endParaRPr>
          </a:p>
        </p:txBody>
      </p:sp>
    </p:spTree>
    <p:extLst>
      <p:ext uri="{BB962C8B-B14F-4D97-AF65-F5344CB8AC3E}">
        <p14:creationId xmlns:p14="http://schemas.microsoft.com/office/powerpoint/2010/main" val="21844377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x-none" dirty="0" smtClean="0">
                <a:solidFill>
                  <a:srgbClr val="002060"/>
                </a:solidFill>
              </a:rPr>
              <a:t>HVALA NA PAŽNJI</a:t>
            </a:r>
            <a:endParaRPr lang="x-none" dirty="0">
              <a:solidFill>
                <a:srgbClr val="002060"/>
              </a:solidFill>
            </a:endParaRPr>
          </a:p>
        </p:txBody>
      </p:sp>
      <p:sp>
        <p:nvSpPr>
          <p:cNvPr id="3" name="Subtitle 2"/>
          <p:cNvSpPr>
            <a:spLocks noGrp="1"/>
          </p:cNvSpPr>
          <p:nvPr>
            <p:ph type="subTitle" idx="1"/>
          </p:nvPr>
        </p:nvSpPr>
        <p:spPr/>
        <p:txBody>
          <a:bodyPr/>
          <a:lstStyle/>
          <a:p>
            <a:endParaRPr lang="x-none" dirty="0"/>
          </a:p>
        </p:txBody>
      </p:sp>
    </p:spTree>
    <p:extLst>
      <p:ext uri="{BB962C8B-B14F-4D97-AF65-F5344CB8AC3E}">
        <p14:creationId xmlns:p14="http://schemas.microsoft.com/office/powerpoint/2010/main" val="27427387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606378"/>
            <a:ext cx="8596668" cy="914400"/>
          </a:xfrm>
        </p:spPr>
        <p:txBody>
          <a:bodyPr/>
          <a:lstStyle/>
          <a:p>
            <a:pPr algn="ctr"/>
            <a:r>
              <a:rPr lang="x-none" dirty="0" smtClean="0">
                <a:solidFill>
                  <a:srgbClr val="002060"/>
                </a:solidFill>
              </a:rPr>
              <a:t>Razlučni </a:t>
            </a:r>
            <a:r>
              <a:rPr lang="x-none" dirty="0">
                <a:solidFill>
                  <a:srgbClr val="002060"/>
                </a:solidFill>
              </a:rPr>
              <a:t>poverioci</a:t>
            </a:r>
            <a:endParaRPr lang="x-none" dirty="0"/>
          </a:p>
        </p:txBody>
      </p:sp>
      <p:sp>
        <p:nvSpPr>
          <p:cNvPr id="3" name="Content Placeholder 2"/>
          <p:cNvSpPr>
            <a:spLocks noGrp="1"/>
          </p:cNvSpPr>
          <p:nvPr>
            <p:ph idx="1"/>
          </p:nvPr>
        </p:nvSpPr>
        <p:spPr/>
        <p:txBody>
          <a:bodyPr>
            <a:normAutofit/>
          </a:bodyPr>
          <a:lstStyle/>
          <a:p>
            <a:endParaRPr lang="x-none" sz="2400" dirty="0" smtClean="0">
              <a:solidFill>
                <a:srgbClr val="002060"/>
              </a:solidFill>
            </a:endParaRPr>
          </a:p>
          <a:p>
            <a:r>
              <a:rPr lang="x-none" sz="2400" dirty="0" smtClean="0">
                <a:solidFill>
                  <a:srgbClr val="002060"/>
                </a:solidFill>
              </a:rPr>
              <a:t>poverioci </a:t>
            </a:r>
            <a:r>
              <a:rPr lang="x-none" sz="2400" dirty="0">
                <a:solidFill>
                  <a:srgbClr val="002060"/>
                </a:solidFill>
              </a:rPr>
              <a:t>koji imaju založno pravo, zakonsko pravo zadržavanja ili pravo namirenja na stvarima i pravima o kojima se vode javne knjige ili registri i imaju pravo na prvenstveno namirenje iz sredstava ostvarenih prodajom imovine, odnosno naplate potraživanja na kojoj su stekli to pravo</a:t>
            </a:r>
          </a:p>
        </p:txBody>
      </p:sp>
    </p:spTree>
    <p:extLst>
      <p:ext uri="{BB962C8B-B14F-4D97-AF65-F5344CB8AC3E}">
        <p14:creationId xmlns:p14="http://schemas.microsoft.com/office/powerpoint/2010/main" val="16666732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210962"/>
            <a:ext cx="8596668" cy="1445740"/>
          </a:xfrm>
        </p:spPr>
        <p:txBody>
          <a:bodyPr>
            <a:noAutofit/>
          </a:bodyPr>
          <a:lstStyle/>
          <a:p>
            <a:pPr algn="ctr"/>
            <a:r>
              <a:rPr lang="x-none" sz="2400" b="1" dirty="0">
                <a:solidFill>
                  <a:srgbClr val="002060"/>
                </a:solidFill>
              </a:rPr>
              <a:t>OBRAČUN NAMIRENJA RAZLUČNOG POVERIOCA </a:t>
            </a:r>
            <a:r>
              <a:rPr lang="x-none" sz="2400" b="1" dirty="0" smtClean="0">
                <a:solidFill>
                  <a:srgbClr val="002060"/>
                </a:solidFill>
              </a:rPr>
              <a:t/>
            </a:r>
            <a:br>
              <a:rPr lang="x-none" sz="2400" b="1" dirty="0" smtClean="0">
                <a:solidFill>
                  <a:srgbClr val="002060"/>
                </a:solidFill>
              </a:rPr>
            </a:br>
            <a:r>
              <a:rPr lang="x-none" sz="2400" b="1" dirty="0" smtClean="0">
                <a:solidFill>
                  <a:srgbClr val="002060"/>
                </a:solidFill>
              </a:rPr>
              <a:t>U </a:t>
            </a:r>
            <a:r>
              <a:rPr lang="x-none" sz="2400" b="1" dirty="0">
                <a:solidFill>
                  <a:srgbClr val="002060"/>
                </a:solidFill>
              </a:rPr>
              <a:t>SLUČAJU PRODAJE IMOVINE NAD KOJOM JE </a:t>
            </a:r>
            <a:r>
              <a:rPr lang="x-none" sz="2400" b="1" dirty="0" smtClean="0">
                <a:solidFill>
                  <a:srgbClr val="002060"/>
                </a:solidFill>
              </a:rPr>
              <a:t/>
            </a:r>
            <a:br>
              <a:rPr lang="x-none" sz="2400" b="1" dirty="0" smtClean="0">
                <a:solidFill>
                  <a:srgbClr val="002060"/>
                </a:solidFill>
              </a:rPr>
            </a:br>
            <a:r>
              <a:rPr lang="x-none" sz="2400" b="1" dirty="0" smtClean="0">
                <a:solidFill>
                  <a:srgbClr val="002060"/>
                </a:solidFill>
              </a:rPr>
              <a:t>UTVRĐENO </a:t>
            </a:r>
            <a:r>
              <a:rPr lang="x-none" sz="2400" b="1" dirty="0">
                <a:solidFill>
                  <a:srgbClr val="002060"/>
                </a:solidFill>
              </a:rPr>
              <a:t>RAZLUČNO PRAVO</a:t>
            </a:r>
            <a:endParaRPr lang="x-none" sz="2400" dirty="0">
              <a:solidFill>
                <a:srgbClr val="002060"/>
              </a:solidFill>
            </a:endParaRPr>
          </a:p>
        </p:txBody>
      </p:sp>
      <p:sp>
        <p:nvSpPr>
          <p:cNvPr id="3" name="Content Placeholder 2"/>
          <p:cNvSpPr>
            <a:spLocks noGrp="1"/>
          </p:cNvSpPr>
          <p:nvPr>
            <p:ph idx="1"/>
          </p:nvPr>
        </p:nvSpPr>
        <p:spPr>
          <a:xfrm>
            <a:off x="677334" y="2866768"/>
            <a:ext cx="8596668" cy="3174594"/>
          </a:xfrm>
        </p:spPr>
        <p:txBody>
          <a:bodyPr>
            <a:normAutofit/>
          </a:bodyPr>
          <a:lstStyle/>
          <a:p>
            <a:r>
              <a:rPr lang="x-none" dirty="0" smtClean="0">
                <a:solidFill>
                  <a:srgbClr val="002060"/>
                </a:solidFill>
              </a:rPr>
              <a:t>iz ostvarene cene namiruju se:</a:t>
            </a:r>
          </a:p>
          <a:p>
            <a:pPr lvl="1">
              <a:buFont typeface="+mj-lt"/>
              <a:buAutoNum type="arabicPeriod"/>
            </a:pPr>
            <a:r>
              <a:rPr lang="x-none" sz="1800" dirty="0">
                <a:solidFill>
                  <a:srgbClr val="002060"/>
                </a:solidFill>
              </a:rPr>
              <a:t>troškovi prodaje i drugi neophodni troškovi (troškovi procene imovine, troškovi oglašavanja, zakonske obaveze i sl.) </a:t>
            </a:r>
          </a:p>
          <a:p>
            <a:pPr lvl="1">
              <a:buFont typeface="+mj-lt"/>
              <a:buAutoNum type="arabicPeriod"/>
            </a:pPr>
            <a:r>
              <a:rPr lang="x-none" sz="1800" dirty="0">
                <a:solidFill>
                  <a:srgbClr val="002060"/>
                </a:solidFill>
              </a:rPr>
              <a:t>nagrada stečajnog upravnika, </a:t>
            </a:r>
          </a:p>
          <a:p>
            <a:pPr lvl="1">
              <a:buFont typeface="+mj-lt"/>
              <a:buAutoNum type="arabicPeriod"/>
            </a:pPr>
            <a:r>
              <a:rPr lang="x-none" sz="1800" dirty="0" smtClean="0">
                <a:solidFill>
                  <a:srgbClr val="002060"/>
                </a:solidFill>
              </a:rPr>
              <a:t>razlučni </a:t>
            </a:r>
            <a:r>
              <a:rPr lang="x-none" sz="1800" dirty="0">
                <a:solidFill>
                  <a:srgbClr val="002060"/>
                </a:solidFill>
              </a:rPr>
              <a:t>poverioci čije je potraživanje bilo obezbeđeno prodatom imovinom i založni u skladu sa njihovim pravom </a:t>
            </a:r>
            <a:r>
              <a:rPr lang="x-none" sz="1800">
                <a:solidFill>
                  <a:srgbClr val="002060"/>
                </a:solidFill>
              </a:rPr>
              <a:t>prioriteta</a:t>
            </a:r>
            <a:r>
              <a:rPr lang="x-none" sz="1800" smtClean="0">
                <a:solidFill>
                  <a:srgbClr val="002060"/>
                </a:solidFill>
              </a:rPr>
              <a:t>.</a:t>
            </a:r>
            <a:endParaRPr lang="x-none" dirty="0" smtClean="0">
              <a:solidFill>
                <a:srgbClr val="002060"/>
              </a:solidFill>
            </a:endParaRPr>
          </a:p>
          <a:p>
            <a:r>
              <a:rPr lang="x-none" dirty="0">
                <a:solidFill>
                  <a:srgbClr val="002060"/>
                </a:solidFill>
              </a:rPr>
              <a:t>r</a:t>
            </a:r>
            <a:r>
              <a:rPr lang="x-none" dirty="0" smtClean="0">
                <a:solidFill>
                  <a:srgbClr val="002060"/>
                </a:solidFill>
              </a:rPr>
              <a:t>ok od pet dana </a:t>
            </a:r>
            <a:r>
              <a:rPr lang="x-none" smtClean="0">
                <a:solidFill>
                  <a:srgbClr val="002060"/>
                </a:solidFill>
              </a:rPr>
              <a:t>(Zakon </a:t>
            </a:r>
            <a:r>
              <a:rPr lang="x-none" dirty="0">
                <a:solidFill>
                  <a:srgbClr val="002060"/>
                </a:solidFill>
              </a:rPr>
              <a:t>o izmenama i dopunama Zakona o stečaju („Službeni glasnik RS“, broj 83/14)</a:t>
            </a:r>
            <a:r>
              <a:rPr lang="x-none" dirty="0" smtClean="0">
                <a:solidFill>
                  <a:srgbClr val="002060"/>
                </a:solidFill>
              </a:rPr>
              <a:t>)</a:t>
            </a:r>
          </a:p>
          <a:p>
            <a:pPr marL="457200" lvl="1" indent="0">
              <a:buNone/>
            </a:pPr>
            <a:endParaRPr lang="x-none" sz="1800" dirty="0">
              <a:solidFill>
                <a:srgbClr val="002060"/>
              </a:solidFill>
            </a:endParaRPr>
          </a:p>
          <a:p>
            <a:pPr marL="457200" lvl="1" indent="0">
              <a:buNone/>
            </a:pPr>
            <a:endParaRPr lang="x-none" sz="1800" dirty="0" smtClean="0">
              <a:solidFill>
                <a:srgbClr val="002060"/>
              </a:solidFill>
            </a:endParaRPr>
          </a:p>
        </p:txBody>
      </p:sp>
    </p:spTree>
    <p:extLst>
      <p:ext uri="{BB962C8B-B14F-4D97-AF65-F5344CB8AC3E}">
        <p14:creationId xmlns:p14="http://schemas.microsoft.com/office/powerpoint/2010/main" val="7631512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72336"/>
            <a:ext cx="8596668" cy="361048"/>
          </a:xfrm>
        </p:spPr>
        <p:txBody>
          <a:bodyPr>
            <a:normAutofit fontScale="90000"/>
          </a:bodyPr>
          <a:lstStyle/>
          <a:p>
            <a:endParaRPr lang="x-none" dirty="0"/>
          </a:p>
        </p:txBody>
      </p:sp>
      <p:sp>
        <p:nvSpPr>
          <p:cNvPr id="3" name="Content Placeholder 2"/>
          <p:cNvSpPr>
            <a:spLocks noGrp="1"/>
          </p:cNvSpPr>
          <p:nvPr>
            <p:ph idx="1"/>
          </p:nvPr>
        </p:nvSpPr>
        <p:spPr>
          <a:xfrm>
            <a:off x="677334" y="1618735"/>
            <a:ext cx="8596668" cy="4422627"/>
          </a:xfrm>
        </p:spPr>
        <p:txBody>
          <a:bodyPr/>
          <a:lstStyle/>
          <a:p>
            <a:r>
              <a:rPr lang="x-none" dirty="0">
                <a:solidFill>
                  <a:srgbClr val="002060"/>
                </a:solidFill>
              </a:rPr>
              <a:t>Pre isplate sredstava, stečajni upravnik vrši obračun za isplatu razlučnih </a:t>
            </a:r>
            <a:r>
              <a:rPr lang="x-none" dirty="0" smtClean="0">
                <a:solidFill>
                  <a:srgbClr val="002060"/>
                </a:solidFill>
              </a:rPr>
              <a:t>poverilaca</a:t>
            </a:r>
          </a:p>
          <a:p>
            <a:pPr marL="0" indent="0">
              <a:buNone/>
            </a:pPr>
            <a:endParaRPr lang="x-none" dirty="0" smtClean="0">
              <a:solidFill>
                <a:srgbClr val="002060"/>
              </a:solidFill>
            </a:endParaRPr>
          </a:p>
          <a:p>
            <a:r>
              <a:rPr lang="x-none" b="1" i="1" u="sng" dirty="0">
                <a:solidFill>
                  <a:srgbClr val="002060"/>
                </a:solidFill>
              </a:rPr>
              <a:t>Primer 1.</a:t>
            </a:r>
            <a:r>
              <a:rPr lang="x-none" b="1" i="1" dirty="0">
                <a:solidFill>
                  <a:srgbClr val="002060"/>
                </a:solidFill>
              </a:rPr>
              <a:t>: </a:t>
            </a:r>
            <a:r>
              <a:rPr lang="x-none" dirty="0">
                <a:solidFill>
                  <a:srgbClr val="002060"/>
                </a:solidFill>
              </a:rPr>
              <a:t>Održana je prodaja metodom javnog prikupljanja ponuda. Predmet prodaje je paket koji delom čini imovina koja je pod teretom. Ostvarena kupoprodajna cena iznosi 40.000.000,00 dinara, a </a:t>
            </a:r>
            <a:r>
              <a:rPr lang="x-none" dirty="0" smtClean="0">
                <a:solidFill>
                  <a:srgbClr val="002060"/>
                </a:solidFill>
              </a:rPr>
              <a:t>utvrđeno </a:t>
            </a:r>
            <a:r>
              <a:rPr lang="x-none" dirty="0">
                <a:solidFill>
                  <a:srgbClr val="002060"/>
                </a:solidFill>
              </a:rPr>
              <a:t>razlučno potraživanje iznosi 70.000.000,00 dinara. Ako znamo da je ukupna procenjena vrednost imovine koja je prodata 110.000.000,00 dinara, procenjena vrednost imovine nad kojom je konstituisano obezbeđenje 95.000.000,00 dinara i da su ukupni troškovi prodaje 1.510.664,00 dinara možemo izvršiti obračun isplate razlučnog poverioca.</a:t>
            </a:r>
          </a:p>
        </p:txBody>
      </p:sp>
    </p:spTree>
    <p:extLst>
      <p:ext uri="{BB962C8B-B14F-4D97-AF65-F5344CB8AC3E}">
        <p14:creationId xmlns:p14="http://schemas.microsoft.com/office/powerpoint/2010/main" val="22732994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72336"/>
            <a:ext cx="8596668" cy="52129"/>
          </a:xfrm>
        </p:spPr>
        <p:txBody>
          <a:bodyPr>
            <a:normAutofit fontScale="90000"/>
          </a:bodyPr>
          <a:lstStyle/>
          <a:p>
            <a:endParaRPr lang="x-non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49194063"/>
              </p:ext>
            </p:extLst>
          </p:nvPr>
        </p:nvGraphicFramePr>
        <p:xfrm>
          <a:off x="679622" y="1235673"/>
          <a:ext cx="8808097" cy="5149916"/>
        </p:xfrm>
        <a:graphic>
          <a:graphicData uri="http://schemas.openxmlformats.org/drawingml/2006/table">
            <a:tbl>
              <a:tblPr firstRow="1" firstCol="1" bandRow="1">
                <a:tableStyleId>{5C22544A-7EE6-4342-B048-85BDC9FD1C3A}</a:tableStyleId>
              </a:tblPr>
              <a:tblGrid>
                <a:gridCol w="320860"/>
                <a:gridCol w="6586567"/>
                <a:gridCol w="1749574"/>
                <a:gridCol w="151096"/>
              </a:tblGrid>
              <a:tr h="419546">
                <a:tc>
                  <a:txBody>
                    <a:bodyPr/>
                    <a:lstStyle/>
                    <a:p>
                      <a:pPr algn="l">
                        <a:lnSpc>
                          <a:spcPct val="115000"/>
                        </a:lnSpc>
                      </a:pPr>
                      <a:endParaRPr lang="x-none" sz="900">
                        <a:solidFill>
                          <a:srgbClr val="002060"/>
                        </a:solidFill>
                        <a:effectLst/>
                        <a:latin typeface="Calibri"/>
                      </a:endParaRPr>
                    </a:p>
                  </a:txBody>
                  <a:tcPr marL="56238" marR="56238" marT="0" marB="0" anchor="ctr"/>
                </a:tc>
                <a:tc gridSpan="3">
                  <a:txBody>
                    <a:bodyPr/>
                    <a:lstStyle/>
                    <a:p>
                      <a:pPr algn="ctr">
                        <a:lnSpc>
                          <a:spcPct val="150000"/>
                        </a:lnSpc>
                        <a:spcAft>
                          <a:spcPts val="0"/>
                        </a:spcAft>
                      </a:pPr>
                      <a:r>
                        <a:rPr lang="x-none" sz="2000" dirty="0">
                          <a:solidFill>
                            <a:srgbClr val="002060"/>
                          </a:solidFill>
                          <a:effectLst/>
                        </a:rPr>
                        <a:t>OBRAČUN ZA ISPLATU RAZLUČNIH POVERILACA</a:t>
                      </a:r>
                      <a:endParaRPr lang="x-none" sz="2000" dirty="0">
                        <a:solidFill>
                          <a:srgbClr val="002060"/>
                        </a:solidFill>
                        <a:effectLst/>
                        <a:latin typeface="Calibri"/>
                        <a:ea typeface="Calibri"/>
                        <a:cs typeface="Times New Roman"/>
                      </a:endParaRPr>
                    </a:p>
                  </a:txBody>
                  <a:tcPr marL="56238" marR="56238" marT="0" marB="0" anchor="ctr"/>
                </a:tc>
                <a:tc hMerge="1">
                  <a:txBody>
                    <a:bodyPr/>
                    <a:lstStyle/>
                    <a:p>
                      <a:endParaRPr lang="x-none"/>
                    </a:p>
                  </a:txBody>
                  <a:tcPr/>
                </a:tc>
                <a:tc hMerge="1">
                  <a:txBody>
                    <a:bodyPr/>
                    <a:lstStyle/>
                    <a:p>
                      <a:endParaRPr lang="x-none"/>
                    </a:p>
                  </a:txBody>
                  <a:tcPr/>
                </a:tc>
              </a:tr>
              <a:tr h="481528">
                <a:tc>
                  <a:txBody>
                    <a:bodyPr/>
                    <a:lstStyle/>
                    <a:p>
                      <a:pPr algn="just">
                        <a:lnSpc>
                          <a:spcPct val="150000"/>
                        </a:lnSpc>
                        <a:spcAft>
                          <a:spcPts val="0"/>
                        </a:spcAft>
                      </a:pPr>
                      <a:r>
                        <a:rPr lang="x-none" sz="1400">
                          <a:solidFill>
                            <a:srgbClr val="002060"/>
                          </a:solidFill>
                          <a:effectLst/>
                        </a:rPr>
                        <a:t>1</a:t>
                      </a:r>
                      <a:endParaRPr lang="x-none" sz="1400">
                        <a:solidFill>
                          <a:srgbClr val="002060"/>
                        </a:solidFill>
                        <a:effectLst/>
                        <a:latin typeface="Calibri"/>
                        <a:ea typeface="Calibri"/>
                        <a:cs typeface="Times New Roman"/>
                      </a:endParaRPr>
                    </a:p>
                  </a:txBody>
                  <a:tcPr marL="56238" marR="56238" marT="0" marB="0" anchor="ctr"/>
                </a:tc>
                <a:tc>
                  <a:txBody>
                    <a:bodyPr/>
                    <a:lstStyle/>
                    <a:p>
                      <a:pPr algn="just">
                        <a:lnSpc>
                          <a:spcPct val="150000"/>
                        </a:lnSpc>
                        <a:spcAft>
                          <a:spcPts val="0"/>
                        </a:spcAft>
                      </a:pPr>
                      <a:r>
                        <a:rPr lang="x-none" sz="1400" dirty="0">
                          <a:effectLst/>
                        </a:rPr>
                        <a:t>Procenjena vrednost imovine koja je prodata </a:t>
                      </a:r>
                      <a:endParaRPr lang="x-none" sz="1400" dirty="0">
                        <a:effectLst/>
                        <a:latin typeface="Calibri"/>
                        <a:ea typeface="Calibri"/>
                        <a:cs typeface="Times New Roman"/>
                      </a:endParaRPr>
                    </a:p>
                  </a:txBody>
                  <a:tcPr marL="56238" marR="56238" marT="0" marB="0" anchor="ctr"/>
                </a:tc>
                <a:tc>
                  <a:txBody>
                    <a:bodyPr/>
                    <a:lstStyle/>
                    <a:p>
                      <a:pPr algn="r">
                        <a:lnSpc>
                          <a:spcPct val="150000"/>
                        </a:lnSpc>
                        <a:spcAft>
                          <a:spcPts val="0"/>
                        </a:spcAft>
                      </a:pPr>
                      <a:r>
                        <a:rPr lang="x-none" sz="1400" dirty="0">
                          <a:effectLst/>
                        </a:rPr>
                        <a:t>110.000.000,00 </a:t>
                      </a:r>
                      <a:r>
                        <a:rPr lang="x-none" sz="1400" dirty="0" smtClean="0">
                          <a:effectLst/>
                        </a:rPr>
                        <a:t>din</a:t>
                      </a:r>
                      <a:endParaRPr lang="x-none" sz="1400" dirty="0">
                        <a:effectLst/>
                        <a:latin typeface="Calibri"/>
                        <a:ea typeface="Calibri"/>
                        <a:cs typeface="Times New Roman"/>
                      </a:endParaRPr>
                    </a:p>
                  </a:txBody>
                  <a:tcPr marL="56238" marR="56238" marT="0" marB="0" anchor="b"/>
                </a:tc>
                <a:tc>
                  <a:txBody>
                    <a:bodyPr/>
                    <a:lstStyle/>
                    <a:p>
                      <a:pPr algn="l">
                        <a:lnSpc>
                          <a:spcPct val="115000"/>
                        </a:lnSpc>
                        <a:spcAft>
                          <a:spcPts val="1000"/>
                        </a:spcAft>
                      </a:pPr>
                      <a:r>
                        <a:rPr lang="x-none" sz="1400" dirty="0">
                          <a:effectLst/>
                        </a:rPr>
                        <a:t> </a:t>
                      </a:r>
                      <a:endParaRPr lang="x-none" sz="1400" dirty="0">
                        <a:effectLst/>
                        <a:latin typeface="Calibri"/>
                        <a:ea typeface="Calibri"/>
                        <a:cs typeface="Times New Roman"/>
                      </a:endParaRPr>
                    </a:p>
                  </a:txBody>
                  <a:tcPr marL="0" marR="0" marT="0" marB="0" anchor="ctr"/>
                </a:tc>
              </a:tr>
              <a:tr h="581734">
                <a:tc>
                  <a:txBody>
                    <a:bodyPr/>
                    <a:lstStyle/>
                    <a:p>
                      <a:pPr algn="just">
                        <a:lnSpc>
                          <a:spcPct val="150000"/>
                        </a:lnSpc>
                        <a:spcAft>
                          <a:spcPts val="0"/>
                        </a:spcAft>
                      </a:pPr>
                      <a:r>
                        <a:rPr lang="x-none" sz="1400">
                          <a:solidFill>
                            <a:srgbClr val="002060"/>
                          </a:solidFill>
                          <a:effectLst/>
                        </a:rPr>
                        <a:t>2</a:t>
                      </a:r>
                      <a:endParaRPr lang="x-none" sz="1400">
                        <a:solidFill>
                          <a:srgbClr val="002060"/>
                        </a:solidFill>
                        <a:effectLst/>
                        <a:latin typeface="Calibri"/>
                        <a:ea typeface="Calibri"/>
                        <a:cs typeface="Times New Roman"/>
                      </a:endParaRPr>
                    </a:p>
                  </a:txBody>
                  <a:tcPr marL="56238" marR="56238" marT="0" marB="0" anchor="ctr"/>
                </a:tc>
                <a:tc>
                  <a:txBody>
                    <a:bodyPr/>
                    <a:lstStyle/>
                    <a:p>
                      <a:pPr algn="just">
                        <a:lnSpc>
                          <a:spcPct val="150000"/>
                        </a:lnSpc>
                        <a:spcAft>
                          <a:spcPts val="0"/>
                        </a:spcAft>
                      </a:pPr>
                      <a:r>
                        <a:rPr lang="x-none" sz="1400" dirty="0">
                          <a:effectLst/>
                        </a:rPr>
                        <a:t>Procenjena vrednost prodate imovine nad kojom je konstituisano obezbeđenje</a:t>
                      </a:r>
                      <a:endParaRPr lang="x-none" sz="1400" dirty="0">
                        <a:effectLst/>
                        <a:latin typeface="Calibri"/>
                        <a:ea typeface="Calibri"/>
                        <a:cs typeface="Times New Roman"/>
                      </a:endParaRPr>
                    </a:p>
                  </a:txBody>
                  <a:tcPr marL="56238" marR="56238" marT="0" marB="0"/>
                </a:tc>
                <a:tc>
                  <a:txBody>
                    <a:bodyPr/>
                    <a:lstStyle/>
                    <a:p>
                      <a:pPr algn="r">
                        <a:lnSpc>
                          <a:spcPct val="150000"/>
                        </a:lnSpc>
                        <a:spcAft>
                          <a:spcPts val="0"/>
                        </a:spcAft>
                      </a:pPr>
                      <a:r>
                        <a:rPr lang="x-none" sz="1400" dirty="0">
                          <a:effectLst/>
                        </a:rPr>
                        <a:t>95.000.000,00 </a:t>
                      </a:r>
                      <a:r>
                        <a:rPr lang="x-none" sz="1400" dirty="0" smtClean="0">
                          <a:effectLst/>
                        </a:rPr>
                        <a:t>din</a:t>
                      </a:r>
                      <a:endParaRPr lang="x-none" sz="1400" dirty="0">
                        <a:effectLst/>
                        <a:latin typeface="Calibri"/>
                        <a:ea typeface="Calibri"/>
                        <a:cs typeface="Times New Roman"/>
                      </a:endParaRPr>
                    </a:p>
                  </a:txBody>
                  <a:tcPr marL="56238" marR="56238" marT="0" marB="0" anchor="b"/>
                </a:tc>
                <a:tc>
                  <a:txBody>
                    <a:bodyPr/>
                    <a:lstStyle/>
                    <a:p>
                      <a:pPr algn="l">
                        <a:lnSpc>
                          <a:spcPct val="115000"/>
                        </a:lnSpc>
                        <a:spcAft>
                          <a:spcPts val="1000"/>
                        </a:spcAft>
                      </a:pPr>
                      <a:r>
                        <a:rPr lang="x-none" sz="1400" dirty="0">
                          <a:effectLst/>
                        </a:rPr>
                        <a:t> </a:t>
                      </a:r>
                      <a:endParaRPr lang="x-none" sz="1400" dirty="0">
                        <a:effectLst/>
                        <a:latin typeface="Calibri"/>
                        <a:ea typeface="Calibri"/>
                        <a:cs typeface="Times New Roman"/>
                      </a:endParaRPr>
                    </a:p>
                  </a:txBody>
                  <a:tcPr marL="0" marR="0" marT="0" marB="0" anchor="ctr"/>
                </a:tc>
              </a:tr>
              <a:tr h="581734">
                <a:tc>
                  <a:txBody>
                    <a:bodyPr/>
                    <a:lstStyle/>
                    <a:p>
                      <a:pPr algn="just">
                        <a:lnSpc>
                          <a:spcPct val="150000"/>
                        </a:lnSpc>
                        <a:spcAft>
                          <a:spcPts val="0"/>
                        </a:spcAft>
                      </a:pPr>
                      <a:r>
                        <a:rPr lang="x-none" sz="1400">
                          <a:solidFill>
                            <a:srgbClr val="002060"/>
                          </a:solidFill>
                          <a:effectLst/>
                        </a:rPr>
                        <a:t>3</a:t>
                      </a:r>
                      <a:endParaRPr lang="x-none" sz="1400">
                        <a:solidFill>
                          <a:srgbClr val="002060"/>
                        </a:solidFill>
                        <a:effectLst/>
                        <a:latin typeface="Calibri"/>
                        <a:ea typeface="Calibri"/>
                        <a:cs typeface="Times New Roman"/>
                      </a:endParaRPr>
                    </a:p>
                  </a:txBody>
                  <a:tcPr marL="56238" marR="56238" marT="0" marB="0" anchor="ctr"/>
                </a:tc>
                <a:tc>
                  <a:txBody>
                    <a:bodyPr/>
                    <a:lstStyle/>
                    <a:p>
                      <a:pPr algn="just">
                        <a:lnSpc>
                          <a:spcPct val="150000"/>
                        </a:lnSpc>
                        <a:spcAft>
                          <a:spcPts val="0"/>
                        </a:spcAft>
                      </a:pPr>
                      <a:r>
                        <a:rPr lang="x-none" sz="1400" dirty="0">
                          <a:effectLst/>
                        </a:rPr>
                        <a:t>Udeo imovine sa obezbeđenjem u odnosu na vrednost imovine koja je predmet prodaje </a:t>
                      </a:r>
                      <a:endParaRPr lang="x-none" sz="1400" dirty="0">
                        <a:effectLst/>
                        <a:latin typeface="Calibri"/>
                        <a:ea typeface="Calibri"/>
                        <a:cs typeface="Times New Roman"/>
                      </a:endParaRPr>
                    </a:p>
                  </a:txBody>
                  <a:tcPr marL="56238" marR="56238" marT="0" marB="0" anchor="ctr"/>
                </a:tc>
                <a:tc>
                  <a:txBody>
                    <a:bodyPr/>
                    <a:lstStyle/>
                    <a:p>
                      <a:pPr algn="r">
                        <a:lnSpc>
                          <a:spcPct val="150000"/>
                        </a:lnSpc>
                        <a:spcAft>
                          <a:spcPts val="0"/>
                        </a:spcAft>
                      </a:pPr>
                      <a:r>
                        <a:rPr lang="x-none" sz="1400" dirty="0">
                          <a:effectLst/>
                        </a:rPr>
                        <a:t>86,36%</a:t>
                      </a:r>
                      <a:endParaRPr lang="x-none" sz="1400" dirty="0">
                        <a:effectLst/>
                        <a:latin typeface="Calibri"/>
                        <a:ea typeface="Calibri"/>
                        <a:cs typeface="Times New Roman"/>
                      </a:endParaRPr>
                    </a:p>
                  </a:txBody>
                  <a:tcPr marL="56238" marR="56238" marT="0" marB="0" anchor="b"/>
                </a:tc>
                <a:tc>
                  <a:txBody>
                    <a:bodyPr/>
                    <a:lstStyle/>
                    <a:p>
                      <a:pPr algn="l">
                        <a:lnSpc>
                          <a:spcPct val="115000"/>
                        </a:lnSpc>
                        <a:spcAft>
                          <a:spcPts val="1000"/>
                        </a:spcAft>
                      </a:pPr>
                      <a:r>
                        <a:rPr lang="x-none" sz="1400" dirty="0">
                          <a:effectLst/>
                        </a:rPr>
                        <a:t> </a:t>
                      </a:r>
                      <a:endParaRPr lang="x-none" sz="1400" dirty="0">
                        <a:effectLst/>
                        <a:latin typeface="Calibri"/>
                        <a:ea typeface="Calibri"/>
                        <a:cs typeface="Times New Roman"/>
                      </a:endParaRPr>
                    </a:p>
                  </a:txBody>
                  <a:tcPr marL="0" marR="0" marT="0" marB="0" anchor="ctr"/>
                </a:tc>
              </a:tr>
              <a:tr h="481528">
                <a:tc>
                  <a:txBody>
                    <a:bodyPr/>
                    <a:lstStyle/>
                    <a:p>
                      <a:pPr algn="just">
                        <a:lnSpc>
                          <a:spcPct val="150000"/>
                        </a:lnSpc>
                        <a:spcAft>
                          <a:spcPts val="0"/>
                        </a:spcAft>
                      </a:pPr>
                      <a:r>
                        <a:rPr lang="x-none" sz="1400">
                          <a:solidFill>
                            <a:srgbClr val="002060"/>
                          </a:solidFill>
                          <a:effectLst/>
                        </a:rPr>
                        <a:t>4</a:t>
                      </a:r>
                      <a:endParaRPr lang="x-none" sz="1400">
                        <a:solidFill>
                          <a:srgbClr val="002060"/>
                        </a:solidFill>
                        <a:effectLst/>
                        <a:latin typeface="Calibri"/>
                        <a:ea typeface="Calibri"/>
                        <a:cs typeface="Times New Roman"/>
                      </a:endParaRPr>
                    </a:p>
                  </a:txBody>
                  <a:tcPr marL="56238" marR="56238" marT="0" marB="0" anchor="ctr"/>
                </a:tc>
                <a:tc>
                  <a:txBody>
                    <a:bodyPr/>
                    <a:lstStyle/>
                    <a:p>
                      <a:pPr algn="just">
                        <a:lnSpc>
                          <a:spcPct val="150000"/>
                        </a:lnSpc>
                        <a:spcAft>
                          <a:spcPts val="0"/>
                        </a:spcAft>
                      </a:pPr>
                      <a:r>
                        <a:rPr lang="x-none" sz="1400" dirty="0">
                          <a:effectLst/>
                        </a:rPr>
                        <a:t>Ostvarena prodajna cena imovine </a:t>
                      </a:r>
                      <a:endParaRPr lang="x-none" sz="1400" dirty="0">
                        <a:effectLst/>
                        <a:latin typeface="Calibri"/>
                        <a:ea typeface="Calibri"/>
                        <a:cs typeface="Times New Roman"/>
                      </a:endParaRPr>
                    </a:p>
                  </a:txBody>
                  <a:tcPr marL="56238" marR="56238" marT="0" marB="0" anchor="ctr"/>
                </a:tc>
                <a:tc>
                  <a:txBody>
                    <a:bodyPr/>
                    <a:lstStyle/>
                    <a:p>
                      <a:pPr algn="r">
                        <a:lnSpc>
                          <a:spcPct val="150000"/>
                        </a:lnSpc>
                        <a:spcAft>
                          <a:spcPts val="0"/>
                        </a:spcAft>
                      </a:pPr>
                      <a:r>
                        <a:rPr lang="x-none" sz="1400" dirty="0">
                          <a:effectLst/>
                        </a:rPr>
                        <a:t>40.000.000,00 </a:t>
                      </a:r>
                      <a:r>
                        <a:rPr lang="x-none" sz="1400" dirty="0" smtClean="0">
                          <a:effectLst/>
                        </a:rPr>
                        <a:t>din</a:t>
                      </a:r>
                      <a:endParaRPr lang="x-none" sz="1400" dirty="0">
                        <a:effectLst/>
                        <a:latin typeface="Calibri"/>
                        <a:ea typeface="Calibri"/>
                        <a:cs typeface="Times New Roman"/>
                      </a:endParaRPr>
                    </a:p>
                  </a:txBody>
                  <a:tcPr marL="56238" marR="56238" marT="0" marB="0" anchor="b"/>
                </a:tc>
                <a:tc>
                  <a:txBody>
                    <a:bodyPr/>
                    <a:lstStyle/>
                    <a:p>
                      <a:pPr algn="l">
                        <a:lnSpc>
                          <a:spcPct val="115000"/>
                        </a:lnSpc>
                        <a:spcAft>
                          <a:spcPts val="1000"/>
                        </a:spcAft>
                      </a:pPr>
                      <a:r>
                        <a:rPr lang="x-none" sz="1400" dirty="0">
                          <a:effectLst/>
                        </a:rPr>
                        <a:t> </a:t>
                      </a:r>
                      <a:endParaRPr lang="x-none" sz="1400" dirty="0">
                        <a:effectLst/>
                        <a:latin typeface="Calibri"/>
                        <a:ea typeface="Calibri"/>
                        <a:cs typeface="Times New Roman"/>
                      </a:endParaRPr>
                    </a:p>
                  </a:txBody>
                  <a:tcPr marL="0" marR="0" marT="0" marB="0" anchor="ctr"/>
                </a:tc>
              </a:tr>
              <a:tr h="581734">
                <a:tc>
                  <a:txBody>
                    <a:bodyPr/>
                    <a:lstStyle/>
                    <a:p>
                      <a:pPr algn="just">
                        <a:lnSpc>
                          <a:spcPct val="150000"/>
                        </a:lnSpc>
                        <a:spcAft>
                          <a:spcPts val="0"/>
                        </a:spcAft>
                      </a:pPr>
                      <a:r>
                        <a:rPr lang="x-none" sz="1400">
                          <a:solidFill>
                            <a:srgbClr val="002060"/>
                          </a:solidFill>
                          <a:effectLst/>
                        </a:rPr>
                        <a:t>5</a:t>
                      </a:r>
                      <a:endParaRPr lang="x-none" sz="1400">
                        <a:solidFill>
                          <a:srgbClr val="002060"/>
                        </a:solidFill>
                        <a:effectLst/>
                        <a:latin typeface="Calibri"/>
                        <a:ea typeface="Calibri"/>
                        <a:cs typeface="Times New Roman"/>
                      </a:endParaRPr>
                    </a:p>
                  </a:txBody>
                  <a:tcPr marL="56238" marR="56238" marT="0" marB="0" anchor="ctr"/>
                </a:tc>
                <a:tc>
                  <a:txBody>
                    <a:bodyPr/>
                    <a:lstStyle/>
                    <a:p>
                      <a:pPr algn="just">
                        <a:lnSpc>
                          <a:spcPct val="150000"/>
                        </a:lnSpc>
                        <a:spcAft>
                          <a:spcPts val="0"/>
                        </a:spcAft>
                      </a:pPr>
                      <a:r>
                        <a:rPr lang="x-none" sz="1400" dirty="0">
                          <a:effectLst/>
                        </a:rPr>
                        <a:t>Ostvarena prodajna cena imovine nad kojom je konstituisano obezbeđenje </a:t>
                      </a:r>
                      <a:endParaRPr lang="x-none" sz="1400" dirty="0">
                        <a:effectLst/>
                        <a:latin typeface="Calibri"/>
                        <a:ea typeface="Calibri"/>
                        <a:cs typeface="Times New Roman"/>
                      </a:endParaRPr>
                    </a:p>
                  </a:txBody>
                  <a:tcPr marL="56238" marR="56238" marT="0" marB="0" anchor="ctr"/>
                </a:tc>
                <a:tc>
                  <a:txBody>
                    <a:bodyPr/>
                    <a:lstStyle/>
                    <a:p>
                      <a:pPr algn="r">
                        <a:lnSpc>
                          <a:spcPct val="150000"/>
                        </a:lnSpc>
                        <a:spcAft>
                          <a:spcPts val="0"/>
                        </a:spcAft>
                      </a:pPr>
                      <a:r>
                        <a:rPr lang="x-none" sz="1400" dirty="0">
                          <a:effectLst/>
                        </a:rPr>
                        <a:t>34.545.454,55 </a:t>
                      </a:r>
                      <a:r>
                        <a:rPr lang="x-none" sz="1400" dirty="0" smtClean="0">
                          <a:effectLst/>
                        </a:rPr>
                        <a:t>din</a:t>
                      </a:r>
                      <a:endParaRPr lang="x-none" sz="1400" dirty="0">
                        <a:effectLst/>
                        <a:latin typeface="Calibri"/>
                        <a:ea typeface="Calibri"/>
                        <a:cs typeface="Times New Roman"/>
                      </a:endParaRPr>
                    </a:p>
                  </a:txBody>
                  <a:tcPr marL="56238" marR="56238" marT="0" marB="0" anchor="b"/>
                </a:tc>
                <a:tc>
                  <a:txBody>
                    <a:bodyPr/>
                    <a:lstStyle/>
                    <a:p>
                      <a:pPr algn="l">
                        <a:lnSpc>
                          <a:spcPct val="115000"/>
                        </a:lnSpc>
                        <a:spcAft>
                          <a:spcPts val="1000"/>
                        </a:spcAft>
                      </a:pPr>
                      <a:r>
                        <a:rPr lang="x-none" sz="1400" dirty="0">
                          <a:effectLst/>
                        </a:rPr>
                        <a:t> </a:t>
                      </a:r>
                      <a:endParaRPr lang="x-none" sz="1400" dirty="0">
                        <a:effectLst/>
                        <a:latin typeface="Calibri"/>
                        <a:ea typeface="Calibri"/>
                        <a:cs typeface="Times New Roman"/>
                      </a:endParaRPr>
                    </a:p>
                  </a:txBody>
                  <a:tcPr marL="0" marR="0" marT="0" marB="0" anchor="ctr"/>
                </a:tc>
              </a:tr>
              <a:tr h="481528">
                <a:tc>
                  <a:txBody>
                    <a:bodyPr/>
                    <a:lstStyle/>
                    <a:p>
                      <a:pPr algn="just">
                        <a:lnSpc>
                          <a:spcPct val="150000"/>
                        </a:lnSpc>
                        <a:spcAft>
                          <a:spcPts val="0"/>
                        </a:spcAft>
                      </a:pPr>
                      <a:r>
                        <a:rPr lang="x-none" sz="1400">
                          <a:solidFill>
                            <a:srgbClr val="002060"/>
                          </a:solidFill>
                          <a:effectLst/>
                        </a:rPr>
                        <a:t>6</a:t>
                      </a:r>
                      <a:endParaRPr lang="x-none" sz="1400">
                        <a:solidFill>
                          <a:srgbClr val="002060"/>
                        </a:solidFill>
                        <a:effectLst/>
                        <a:latin typeface="Calibri"/>
                        <a:ea typeface="Calibri"/>
                        <a:cs typeface="Times New Roman"/>
                      </a:endParaRPr>
                    </a:p>
                  </a:txBody>
                  <a:tcPr marL="56238" marR="56238" marT="0" marB="0" anchor="ctr"/>
                </a:tc>
                <a:tc>
                  <a:txBody>
                    <a:bodyPr/>
                    <a:lstStyle/>
                    <a:p>
                      <a:pPr algn="just">
                        <a:lnSpc>
                          <a:spcPct val="150000"/>
                        </a:lnSpc>
                        <a:spcAft>
                          <a:spcPts val="0"/>
                        </a:spcAft>
                      </a:pPr>
                      <a:r>
                        <a:rPr lang="x-none" sz="1400" dirty="0">
                          <a:effectLst/>
                        </a:rPr>
                        <a:t>Troškovi prodaje imovine nad kojom je konstituisano obezbeđenje </a:t>
                      </a:r>
                      <a:endParaRPr lang="x-none" sz="1400" dirty="0">
                        <a:effectLst/>
                        <a:latin typeface="Calibri"/>
                        <a:ea typeface="Calibri"/>
                        <a:cs typeface="Times New Roman"/>
                      </a:endParaRPr>
                    </a:p>
                  </a:txBody>
                  <a:tcPr marL="56238" marR="56238" marT="0" marB="0" anchor="ctr"/>
                </a:tc>
                <a:tc>
                  <a:txBody>
                    <a:bodyPr/>
                    <a:lstStyle/>
                    <a:p>
                      <a:pPr algn="r">
                        <a:lnSpc>
                          <a:spcPct val="150000"/>
                        </a:lnSpc>
                        <a:spcAft>
                          <a:spcPts val="0"/>
                        </a:spcAft>
                      </a:pPr>
                      <a:r>
                        <a:rPr lang="x-none" sz="1400" dirty="0">
                          <a:effectLst/>
                        </a:rPr>
                        <a:t>1.304.610,00 </a:t>
                      </a:r>
                      <a:r>
                        <a:rPr lang="x-none" sz="1400" dirty="0" smtClean="0">
                          <a:effectLst/>
                        </a:rPr>
                        <a:t>din</a:t>
                      </a:r>
                      <a:endParaRPr lang="x-none" sz="1400" dirty="0">
                        <a:effectLst/>
                        <a:latin typeface="Calibri"/>
                        <a:ea typeface="Calibri"/>
                        <a:cs typeface="Times New Roman"/>
                      </a:endParaRPr>
                    </a:p>
                  </a:txBody>
                  <a:tcPr marL="56238" marR="56238" marT="0" marB="0" anchor="b"/>
                </a:tc>
                <a:tc>
                  <a:txBody>
                    <a:bodyPr/>
                    <a:lstStyle/>
                    <a:p>
                      <a:pPr algn="l">
                        <a:lnSpc>
                          <a:spcPct val="115000"/>
                        </a:lnSpc>
                        <a:spcAft>
                          <a:spcPts val="1000"/>
                        </a:spcAft>
                      </a:pPr>
                      <a:r>
                        <a:rPr lang="x-none" sz="1400" dirty="0">
                          <a:effectLst/>
                        </a:rPr>
                        <a:t> </a:t>
                      </a:r>
                      <a:endParaRPr lang="x-none" sz="1400" dirty="0">
                        <a:effectLst/>
                        <a:latin typeface="Calibri"/>
                        <a:ea typeface="Calibri"/>
                        <a:cs typeface="Times New Roman"/>
                      </a:endParaRPr>
                    </a:p>
                  </a:txBody>
                  <a:tcPr marL="0" marR="0" marT="0" marB="0" anchor="ctr"/>
                </a:tc>
              </a:tr>
              <a:tr h="481528">
                <a:tc>
                  <a:txBody>
                    <a:bodyPr/>
                    <a:lstStyle/>
                    <a:p>
                      <a:pPr algn="just">
                        <a:lnSpc>
                          <a:spcPct val="150000"/>
                        </a:lnSpc>
                        <a:spcAft>
                          <a:spcPts val="0"/>
                        </a:spcAft>
                      </a:pPr>
                      <a:r>
                        <a:rPr lang="x-none" sz="1400">
                          <a:solidFill>
                            <a:srgbClr val="002060"/>
                          </a:solidFill>
                          <a:effectLst/>
                        </a:rPr>
                        <a:t>7</a:t>
                      </a:r>
                      <a:endParaRPr lang="x-none" sz="1400">
                        <a:solidFill>
                          <a:srgbClr val="002060"/>
                        </a:solidFill>
                        <a:effectLst/>
                        <a:latin typeface="Calibri"/>
                        <a:ea typeface="Calibri"/>
                        <a:cs typeface="Times New Roman"/>
                      </a:endParaRPr>
                    </a:p>
                  </a:txBody>
                  <a:tcPr marL="56238" marR="56238" marT="0" marB="0" anchor="ctr"/>
                </a:tc>
                <a:tc>
                  <a:txBody>
                    <a:bodyPr/>
                    <a:lstStyle/>
                    <a:p>
                      <a:pPr algn="just">
                        <a:lnSpc>
                          <a:spcPct val="150000"/>
                        </a:lnSpc>
                        <a:spcAft>
                          <a:spcPts val="0"/>
                        </a:spcAft>
                      </a:pPr>
                      <a:r>
                        <a:rPr lang="x-none" sz="1400" dirty="0">
                          <a:effectLst/>
                        </a:rPr>
                        <a:t>Osnovica za obračun nagrade stečajnog upravnika (5-6)</a:t>
                      </a:r>
                      <a:endParaRPr lang="x-none" sz="1400" dirty="0">
                        <a:effectLst/>
                        <a:latin typeface="Calibri"/>
                        <a:ea typeface="Calibri"/>
                        <a:cs typeface="Times New Roman"/>
                      </a:endParaRPr>
                    </a:p>
                  </a:txBody>
                  <a:tcPr marL="56238" marR="56238" marT="0" marB="0" anchor="ctr"/>
                </a:tc>
                <a:tc>
                  <a:txBody>
                    <a:bodyPr/>
                    <a:lstStyle/>
                    <a:p>
                      <a:pPr algn="r">
                        <a:lnSpc>
                          <a:spcPct val="150000"/>
                        </a:lnSpc>
                        <a:spcAft>
                          <a:spcPts val="0"/>
                        </a:spcAft>
                      </a:pPr>
                      <a:r>
                        <a:rPr lang="x-none" sz="1400" dirty="0">
                          <a:effectLst/>
                        </a:rPr>
                        <a:t>33.240.844,55 </a:t>
                      </a:r>
                      <a:r>
                        <a:rPr lang="x-none" sz="1400" dirty="0" smtClean="0">
                          <a:effectLst/>
                        </a:rPr>
                        <a:t>din</a:t>
                      </a:r>
                      <a:endParaRPr lang="x-none" sz="1400" dirty="0">
                        <a:effectLst/>
                        <a:latin typeface="Calibri"/>
                        <a:ea typeface="Calibri"/>
                        <a:cs typeface="Times New Roman"/>
                      </a:endParaRPr>
                    </a:p>
                  </a:txBody>
                  <a:tcPr marL="56238" marR="56238" marT="0" marB="0" anchor="b"/>
                </a:tc>
                <a:tc>
                  <a:txBody>
                    <a:bodyPr/>
                    <a:lstStyle/>
                    <a:p>
                      <a:pPr algn="l">
                        <a:lnSpc>
                          <a:spcPct val="115000"/>
                        </a:lnSpc>
                        <a:spcAft>
                          <a:spcPts val="1000"/>
                        </a:spcAft>
                      </a:pPr>
                      <a:r>
                        <a:rPr lang="x-none" sz="1400" dirty="0">
                          <a:effectLst/>
                        </a:rPr>
                        <a:t> </a:t>
                      </a:r>
                      <a:endParaRPr lang="x-none" sz="1400" dirty="0">
                        <a:effectLst/>
                        <a:latin typeface="Calibri"/>
                        <a:ea typeface="Calibri"/>
                        <a:cs typeface="Times New Roman"/>
                      </a:endParaRPr>
                    </a:p>
                  </a:txBody>
                  <a:tcPr marL="0" marR="0" marT="0" marB="0" anchor="ctr"/>
                </a:tc>
              </a:tr>
              <a:tr h="481528">
                <a:tc>
                  <a:txBody>
                    <a:bodyPr/>
                    <a:lstStyle/>
                    <a:p>
                      <a:pPr algn="just">
                        <a:lnSpc>
                          <a:spcPct val="150000"/>
                        </a:lnSpc>
                        <a:spcAft>
                          <a:spcPts val="0"/>
                        </a:spcAft>
                      </a:pPr>
                      <a:r>
                        <a:rPr lang="x-none" sz="1400">
                          <a:solidFill>
                            <a:srgbClr val="002060"/>
                          </a:solidFill>
                          <a:effectLst/>
                        </a:rPr>
                        <a:t>8</a:t>
                      </a:r>
                      <a:endParaRPr lang="x-none" sz="1400">
                        <a:solidFill>
                          <a:srgbClr val="002060"/>
                        </a:solidFill>
                        <a:effectLst/>
                        <a:latin typeface="Calibri"/>
                        <a:ea typeface="Calibri"/>
                        <a:cs typeface="Times New Roman"/>
                      </a:endParaRPr>
                    </a:p>
                  </a:txBody>
                  <a:tcPr marL="56238" marR="56238" marT="0" marB="0" anchor="ctr"/>
                </a:tc>
                <a:tc>
                  <a:txBody>
                    <a:bodyPr/>
                    <a:lstStyle/>
                    <a:p>
                      <a:pPr algn="just">
                        <a:lnSpc>
                          <a:spcPct val="150000"/>
                        </a:lnSpc>
                        <a:spcAft>
                          <a:spcPts val="0"/>
                        </a:spcAft>
                      </a:pPr>
                      <a:r>
                        <a:rPr lang="x-none" sz="1400" dirty="0">
                          <a:effectLst/>
                        </a:rPr>
                        <a:t>Nagrada stečajnog upravnika po osnovu namirenja razlučnih poverilaca </a:t>
                      </a:r>
                      <a:endParaRPr lang="x-none" sz="1400" dirty="0">
                        <a:effectLst/>
                        <a:latin typeface="Calibri"/>
                        <a:ea typeface="Calibri"/>
                        <a:cs typeface="Times New Roman"/>
                      </a:endParaRPr>
                    </a:p>
                  </a:txBody>
                  <a:tcPr marL="56238" marR="56238" marT="0" marB="0" anchor="ctr"/>
                </a:tc>
                <a:tc>
                  <a:txBody>
                    <a:bodyPr/>
                    <a:lstStyle/>
                    <a:p>
                      <a:pPr algn="r">
                        <a:lnSpc>
                          <a:spcPct val="150000"/>
                        </a:lnSpc>
                        <a:spcAft>
                          <a:spcPts val="0"/>
                        </a:spcAft>
                      </a:pPr>
                      <a:r>
                        <a:rPr lang="x-none" sz="1400" dirty="0">
                          <a:effectLst/>
                        </a:rPr>
                        <a:t>1.237.225,34 </a:t>
                      </a:r>
                      <a:r>
                        <a:rPr lang="x-none" sz="1400" dirty="0" smtClean="0">
                          <a:effectLst/>
                        </a:rPr>
                        <a:t>din</a:t>
                      </a:r>
                      <a:endParaRPr lang="x-none" sz="1400" dirty="0">
                        <a:effectLst/>
                        <a:latin typeface="Calibri"/>
                        <a:ea typeface="Calibri"/>
                        <a:cs typeface="Times New Roman"/>
                      </a:endParaRPr>
                    </a:p>
                  </a:txBody>
                  <a:tcPr marL="56238" marR="56238" marT="0" marB="0" anchor="b"/>
                </a:tc>
                <a:tc>
                  <a:txBody>
                    <a:bodyPr/>
                    <a:lstStyle/>
                    <a:p>
                      <a:pPr algn="l">
                        <a:lnSpc>
                          <a:spcPct val="115000"/>
                        </a:lnSpc>
                        <a:spcAft>
                          <a:spcPts val="1000"/>
                        </a:spcAft>
                      </a:pPr>
                      <a:r>
                        <a:rPr lang="x-none" sz="1400" dirty="0">
                          <a:effectLst/>
                        </a:rPr>
                        <a:t> </a:t>
                      </a:r>
                      <a:endParaRPr lang="x-none" sz="1400" dirty="0">
                        <a:effectLst/>
                        <a:latin typeface="Calibri"/>
                        <a:ea typeface="Calibri"/>
                        <a:cs typeface="Times New Roman"/>
                      </a:endParaRPr>
                    </a:p>
                  </a:txBody>
                  <a:tcPr marL="0" marR="0" marT="0" marB="0" anchor="ctr"/>
                </a:tc>
              </a:tr>
              <a:tr h="481528">
                <a:tc>
                  <a:txBody>
                    <a:bodyPr/>
                    <a:lstStyle/>
                    <a:p>
                      <a:pPr algn="just">
                        <a:lnSpc>
                          <a:spcPct val="150000"/>
                        </a:lnSpc>
                        <a:spcAft>
                          <a:spcPts val="0"/>
                        </a:spcAft>
                      </a:pPr>
                      <a:r>
                        <a:rPr lang="x-none" sz="1400" dirty="0">
                          <a:solidFill>
                            <a:srgbClr val="002060"/>
                          </a:solidFill>
                          <a:effectLst/>
                        </a:rPr>
                        <a:t>9</a:t>
                      </a:r>
                      <a:endParaRPr lang="x-none" sz="1400" dirty="0">
                        <a:solidFill>
                          <a:srgbClr val="002060"/>
                        </a:solidFill>
                        <a:effectLst/>
                        <a:latin typeface="Calibri"/>
                        <a:ea typeface="Calibri"/>
                        <a:cs typeface="Times New Roman"/>
                      </a:endParaRPr>
                    </a:p>
                  </a:txBody>
                  <a:tcPr marL="56238" marR="56238" marT="0" marB="0" anchor="ctr"/>
                </a:tc>
                <a:tc>
                  <a:txBody>
                    <a:bodyPr/>
                    <a:lstStyle/>
                    <a:p>
                      <a:pPr algn="just">
                        <a:lnSpc>
                          <a:spcPct val="150000"/>
                        </a:lnSpc>
                        <a:spcAft>
                          <a:spcPts val="0"/>
                        </a:spcAft>
                      </a:pPr>
                      <a:r>
                        <a:rPr lang="x-none" sz="1400" dirty="0">
                          <a:effectLst/>
                        </a:rPr>
                        <a:t>Ukupno za raspodelu razlučnim poveriocima (5-6-8)</a:t>
                      </a:r>
                      <a:endParaRPr lang="x-none" sz="1400" dirty="0">
                        <a:effectLst/>
                        <a:latin typeface="Calibri"/>
                        <a:ea typeface="Calibri"/>
                        <a:cs typeface="Times New Roman"/>
                      </a:endParaRPr>
                    </a:p>
                  </a:txBody>
                  <a:tcPr marL="56238" marR="56238" marT="0" marB="0" anchor="ctr"/>
                </a:tc>
                <a:tc>
                  <a:txBody>
                    <a:bodyPr/>
                    <a:lstStyle/>
                    <a:p>
                      <a:pPr algn="r">
                        <a:lnSpc>
                          <a:spcPct val="150000"/>
                        </a:lnSpc>
                        <a:spcAft>
                          <a:spcPts val="0"/>
                        </a:spcAft>
                      </a:pPr>
                      <a:r>
                        <a:rPr lang="x-none" sz="1400" dirty="0">
                          <a:effectLst/>
                        </a:rPr>
                        <a:t>32.003.619,21 </a:t>
                      </a:r>
                      <a:r>
                        <a:rPr lang="x-none" sz="1400" dirty="0" smtClean="0">
                          <a:effectLst/>
                        </a:rPr>
                        <a:t>din</a:t>
                      </a:r>
                      <a:endParaRPr lang="x-none" sz="1400" dirty="0">
                        <a:effectLst/>
                        <a:latin typeface="Calibri"/>
                        <a:ea typeface="Calibri"/>
                        <a:cs typeface="Times New Roman"/>
                      </a:endParaRPr>
                    </a:p>
                  </a:txBody>
                  <a:tcPr marL="56238" marR="56238" marT="0" marB="0" anchor="b"/>
                </a:tc>
                <a:tc>
                  <a:txBody>
                    <a:bodyPr/>
                    <a:lstStyle/>
                    <a:p>
                      <a:pPr algn="l">
                        <a:lnSpc>
                          <a:spcPct val="115000"/>
                        </a:lnSpc>
                        <a:spcAft>
                          <a:spcPts val="1000"/>
                        </a:spcAft>
                      </a:pPr>
                      <a:r>
                        <a:rPr lang="x-none" sz="1400" dirty="0">
                          <a:effectLst/>
                        </a:rPr>
                        <a:t> </a:t>
                      </a:r>
                      <a:endParaRPr lang="x-none" sz="1400" dirty="0">
                        <a:effectLst/>
                        <a:latin typeface="Calibri"/>
                        <a:ea typeface="Calibri"/>
                        <a:cs typeface="Times New Roman"/>
                      </a:endParaRPr>
                    </a:p>
                  </a:txBody>
                  <a:tcPr marL="0" marR="0" marT="0" marB="0" anchor="ctr"/>
                </a:tc>
              </a:tr>
            </a:tbl>
          </a:graphicData>
        </a:graphic>
      </p:graphicFrame>
    </p:spTree>
    <p:extLst>
      <p:ext uri="{BB962C8B-B14F-4D97-AF65-F5344CB8AC3E}">
        <p14:creationId xmlns:p14="http://schemas.microsoft.com/office/powerpoint/2010/main" val="20774617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309816"/>
            <a:ext cx="8596668" cy="620584"/>
          </a:xfrm>
        </p:spPr>
        <p:txBody>
          <a:bodyPr>
            <a:normAutofit/>
          </a:bodyPr>
          <a:lstStyle/>
          <a:p>
            <a:pPr algn="ctr"/>
            <a:r>
              <a:rPr lang="x-none" sz="2800" dirty="0" smtClean="0">
                <a:solidFill>
                  <a:srgbClr val="002060"/>
                </a:solidFill>
              </a:rPr>
              <a:t>Troškovi </a:t>
            </a:r>
            <a:r>
              <a:rPr lang="x-none" sz="2800" dirty="0">
                <a:solidFill>
                  <a:srgbClr val="002060"/>
                </a:solidFill>
              </a:rPr>
              <a:t>koji padaju na teret razlučnih poverilaca</a:t>
            </a:r>
          </a:p>
        </p:txBody>
      </p:sp>
      <p:sp>
        <p:nvSpPr>
          <p:cNvPr id="3" name="Content Placeholder 2"/>
          <p:cNvSpPr>
            <a:spLocks noGrp="1"/>
          </p:cNvSpPr>
          <p:nvPr>
            <p:ph idx="1"/>
          </p:nvPr>
        </p:nvSpPr>
        <p:spPr/>
        <p:txBody>
          <a:bodyPr>
            <a:normAutofit/>
          </a:bodyPr>
          <a:lstStyle/>
          <a:p>
            <a:pPr marL="0" indent="0">
              <a:buNone/>
            </a:pPr>
            <a:endParaRPr lang="x-none" dirty="0"/>
          </a:p>
          <a:p>
            <a:pPr>
              <a:buFont typeface="+mj-lt"/>
              <a:buAutoNum type="arabicPeriod"/>
            </a:pPr>
            <a:r>
              <a:rPr lang="x-none" dirty="0" smtClean="0">
                <a:solidFill>
                  <a:srgbClr val="002060"/>
                </a:solidFill>
              </a:rPr>
              <a:t>troškovi </a:t>
            </a:r>
            <a:r>
              <a:rPr lang="x-none" dirty="0">
                <a:solidFill>
                  <a:srgbClr val="002060"/>
                </a:solidFill>
              </a:rPr>
              <a:t>procene imovine</a:t>
            </a:r>
            <a:r>
              <a:rPr lang="x-none" dirty="0" smtClean="0">
                <a:solidFill>
                  <a:srgbClr val="002060"/>
                </a:solidFill>
              </a:rPr>
              <a:t>,</a:t>
            </a:r>
          </a:p>
          <a:p>
            <a:pPr>
              <a:buFont typeface="+mj-lt"/>
              <a:buAutoNum type="arabicPeriod"/>
            </a:pPr>
            <a:r>
              <a:rPr lang="x-none" dirty="0" smtClean="0">
                <a:solidFill>
                  <a:srgbClr val="002060"/>
                </a:solidFill>
              </a:rPr>
              <a:t>obezbeđenja </a:t>
            </a:r>
            <a:r>
              <a:rPr lang="x-none" dirty="0">
                <a:solidFill>
                  <a:srgbClr val="002060"/>
                </a:solidFill>
              </a:rPr>
              <a:t>imovine, </a:t>
            </a:r>
            <a:endParaRPr lang="x-none" dirty="0" smtClean="0">
              <a:solidFill>
                <a:srgbClr val="002060"/>
              </a:solidFill>
            </a:endParaRPr>
          </a:p>
          <a:p>
            <a:pPr>
              <a:buFont typeface="+mj-lt"/>
              <a:buAutoNum type="arabicPeriod"/>
            </a:pPr>
            <a:r>
              <a:rPr lang="x-none" dirty="0" smtClean="0">
                <a:solidFill>
                  <a:srgbClr val="002060"/>
                </a:solidFill>
              </a:rPr>
              <a:t>troškovi </a:t>
            </a:r>
            <a:r>
              <a:rPr lang="x-none" dirty="0">
                <a:solidFill>
                  <a:srgbClr val="002060"/>
                </a:solidFill>
              </a:rPr>
              <a:t>oglašavanja, </a:t>
            </a:r>
            <a:endParaRPr lang="x-none" dirty="0" smtClean="0">
              <a:solidFill>
                <a:srgbClr val="002060"/>
              </a:solidFill>
            </a:endParaRPr>
          </a:p>
          <a:p>
            <a:pPr>
              <a:buFont typeface="+mj-lt"/>
              <a:buAutoNum type="arabicPeriod"/>
            </a:pPr>
            <a:r>
              <a:rPr lang="x-none" dirty="0" smtClean="0">
                <a:solidFill>
                  <a:srgbClr val="002060"/>
                </a:solidFill>
              </a:rPr>
              <a:t>administrativne </a:t>
            </a:r>
            <a:r>
              <a:rPr lang="x-none" dirty="0">
                <a:solidFill>
                  <a:srgbClr val="002060"/>
                </a:solidFill>
              </a:rPr>
              <a:t>takse katastra nepokretnosti, </a:t>
            </a:r>
            <a:endParaRPr lang="x-none" dirty="0" smtClean="0">
              <a:solidFill>
                <a:srgbClr val="002060"/>
              </a:solidFill>
            </a:endParaRPr>
          </a:p>
          <a:p>
            <a:pPr>
              <a:buFont typeface="+mj-lt"/>
              <a:buAutoNum type="arabicPeriod"/>
            </a:pPr>
            <a:r>
              <a:rPr lang="x-none" dirty="0" smtClean="0">
                <a:solidFill>
                  <a:srgbClr val="002060"/>
                </a:solidFill>
              </a:rPr>
              <a:t>zakonske </a:t>
            </a:r>
            <a:r>
              <a:rPr lang="x-none" dirty="0">
                <a:solidFill>
                  <a:srgbClr val="002060"/>
                </a:solidFill>
              </a:rPr>
              <a:t>obaveze, </a:t>
            </a:r>
            <a:endParaRPr lang="x-none" dirty="0" smtClean="0">
              <a:solidFill>
                <a:srgbClr val="002060"/>
              </a:solidFill>
            </a:endParaRPr>
          </a:p>
          <a:p>
            <a:pPr>
              <a:buFont typeface="+mj-lt"/>
              <a:buAutoNum type="arabicPeriod"/>
            </a:pPr>
            <a:r>
              <a:rPr lang="x-none" dirty="0" smtClean="0">
                <a:solidFill>
                  <a:srgbClr val="002060"/>
                </a:solidFill>
              </a:rPr>
              <a:t>naknada </a:t>
            </a:r>
            <a:r>
              <a:rPr lang="x-none" dirty="0">
                <a:solidFill>
                  <a:srgbClr val="002060"/>
                </a:solidFill>
              </a:rPr>
              <a:t>za ALSU... </a:t>
            </a:r>
            <a:endParaRPr lang="x-none" dirty="0" smtClean="0">
              <a:solidFill>
                <a:srgbClr val="002060"/>
              </a:solidFill>
            </a:endParaRPr>
          </a:p>
        </p:txBody>
      </p:sp>
    </p:spTree>
    <p:extLst>
      <p:ext uri="{BB962C8B-B14F-4D97-AF65-F5344CB8AC3E}">
        <p14:creationId xmlns:p14="http://schemas.microsoft.com/office/powerpoint/2010/main" val="5584399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77334" y="1498604"/>
            <a:ext cx="2300644" cy="120132"/>
          </a:xfrm>
        </p:spPr>
        <p:txBody>
          <a:bodyPr>
            <a:normAutofit fontScale="90000"/>
          </a:bodyPr>
          <a:lstStyle/>
          <a:p>
            <a:endParaRPr lang="x-non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94769068"/>
              </p:ext>
            </p:extLst>
          </p:nvPr>
        </p:nvGraphicFramePr>
        <p:xfrm>
          <a:off x="691978" y="1186250"/>
          <a:ext cx="8582197" cy="40539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 Placeholder 5"/>
          <p:cNvSpPr>
            <a:spLocks noGrp="1"/>
          </p:cNvSpPr>
          <p:nvPr>
            <p:ph type="body" sz="half" idx="2"/>
          </p:nvPr>
        </p:nvSpPr>
        <p:spPr>
          <a:xfrm>
            <a:off x="677333" y="5193324"/>
            <a:ext cx="8454309" cy="351692"/>
          </a:xfrm>
        </p:spPr>
        <p:txBody>
          <a:bodyPr>
            <a:normAutofit lnSpcReduction="10000"/>
          </a:bodyPr>
          <a:lstStyle/>
          <a:p>
            <a:r>
              <a:rPr lang="x-none" sz="1800" dirty="0"/>
              <a:t>1.510.664,00 dinara*</a:t>
            </a:r>
            <a:r>
              <a:rPr lang="x-none" sz="1800" b="1" dirty="0"/>
              <a:t>86,36</a:t>
            </a:r>
            <a:r>
              <a:rPr lang="x-none" sz="1800" dirty="0"/>
              <a:t>%=1.304.610,00 dinara</a:t>
            </a:r>
          </a:p>
        </p:txBody>
      </p:sp>
    </p:spTree>
    <p:extLst>
      <p:ext uri="{BB962C8B-B14F-4D97-AF65-F5344CB8AC3E}">
        <p14:creationId xmlns:p14="http://schemas.microsoft.com/office/powerpoint/2010/main" val="180791773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resentation1" id="{5F2AB388-97BE-4B8F-9D94-376AB3A47049}" vid="{64C6EBE2-12EB-4773-9C4E-772581D808DF}"/>
    </a:ext>
  </a:extLst>
</a:theme>
</file>

<file path=docProps/app.xml><?xml version="1.0" encoding="utf-8"?>
<Properties xmlns="http://schemas.openxmlformats.org/officeDocument/2006/extended-properties" xmlns:vt="http://schemas.openxmlformats.org/officeDocument/2006/docPropsVTypes">
  <Template>pp</Template>
  <TotalTime>629</TotalTime>
  <Words>2002</Words>
  <Application>Microsoft Office PowerPoint</Application>
  <PresentationFormat>Widescreen</PresentationFormat>
  <Paragraphs>276</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Times New Roman</vt:lpstr>
      <vt:lpstr>Trebuchet MS</vt:lpstr>
      <vt:lpstr>Wingdings 3</vt:lpstr>
      <vt:lpstr>Facet</vt:lpstr>
      <vt:lpstr>PRODAJA IMOVINE NA KOJOJ JE UPISANO ZALOŽNO PRAVO ILI ZA KOJU POSTOJI IZLUČNI ZAHTEV  -obračun namirenja razlučnog poverioca-</vt:lpstr>
      <vt:lpstr>PowerPoint Presentation</vt:lpstr>
      <vt:lpstr>PowerPoint Presentation</vt:lpstr>
      <vt:lpstr>Razlučni poverioci</vt:lpstr>
      <vt:lpstr>OBRAČUN NAMIRENJA RAZLUČNOG POVERIOCA  U SLUČAJU PRODAJE IMOVINE NAD KOJOM JE  UTVRĐENO RAZLUČNO PRAVO</vt:lpstr>
      <vt:lpstr>PowerPoint Presentation</vt:lpstr>
      <vt:lpstr>PowerPoint Presentation</vt:lpstr>
      <vt:lpstr>Troškovi koji padaju na teret razlučnih poverilaca</vt:lpstr>
      <vt:lpstr>PowerPoint Presentation</vt:lpstr>
      <vt:lpstr>Nagrada stečajnog upravnika za namirenje razlučnih poverilaca</vt:lpstr>
      <vt:lpstr>PowerPoint Presentation</vt:lpstr>
      <vt:lpstr>PROCENA STEČAJNOG DUŽNIKA KAO PRAVNOG LICA  DNT METODOM U SMISLU PROCENE UČEŠĆA RAZLUČNOG POVERIOCA U PROCENI I OSTVARENOJ PRODAJNOJ CENI</vt:lpstr>
      <vt:lpstr>PowerPoint Presentation</vt:lpstr>
      <vt:lpstr>Poziv za dostavljanje ponuda za pružanje usluga procene sadrži sledeće: </vt:lpstr>
      <vt:lpstr>Poziv za dostavljanje ponuda za pružanje usluga procene sadrži i:</vt:lpstr>
      <vt:lpstr>Dostavljanje ponuda i odabir procenitelja</vt:lpstr>
      <vt:lpstr>Priprema informacione osnove za procenu vrednosti stečajnog dužnika kao pravnog lica </vt:lpstr>
      <vt:lpstr>Izrada procene od strane angažovanog procenitelja </vt:lpstr>
      <vt:lpstr>Metod diskontovanja neto novčanog toka (DNT metod)</vt:lpstr>
      <vt:lpstr>Finansijska analiza </vt:lpstr>
      <vt:lpstr>Utvrđivanje diskontne stope i  svođenje neto novčanog toka na sadašnju vrednost </vt:lpstr>
      <vt:lpstr>Definisanje novčanog toka  </vt:lpstr>
      <vt:lpstr>PowerPoint Presentation</vt:lpstr>
      <vt:lpstr>PowerPoint Presentation</vt:lpstr>
      <vt:lpstr>Procena likvidacione vrednosti  imovine stečajnog dužnika</vt:lpstr>
      <vt:lpstr>Procenjena vrednost imovine stečajnog dužnika predstavlja zbir svih pojedinačnih procenjenih likvidacionih vrednosti za svako pojedinačno sredstvo ili grupu sredstava</vt:lpstr>
      <vt:lpstr>PowerPoint Presentation</vt:lpstr>
      <vt:lpstr>OBRAČUN NAMIRENJA RAZLUČNOG POVERIOCA  U SLUČAJU PRODAJE PRAVNOG LICA, SA IMOVINOM NAD KOJOM JE UTVRĐENO RAZLUČNO PRAVO</vt:lpstr>
      <vt:lpstr>PowerPoint Presentation</vt:lpstr>
      <vt:lpstr>Obračunavanje kamate na obezbeđena potraživanja</vt:lpstr>
      <vt:lpstr>HVALA NA PAŽNJI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Zorica ZM. Markovic</dc:creator>
  <cp:lastModifiedBy>Zorica ZM. Markovic</cp:lastModifiedBy>
  <cp:revision>65</cp:revision>
  <dcterms:created xsi:type="dcterms:W3CDTF">2015-04-14T07:41:11Z</dcterms:created>
  <dcterms:modified xsi:type="dcterms:W3CDTF">2015-04-23T11:10:22Z</dcterms:modified>
</cp:coreProperties>
</file>